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9" r:id="rId3"/>
    <p:sldId id="261" r:id="rId4"/>
    <p:sldId id="260" r:id="rId5"/>
    <p:sldId id="258"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282A"/>
    <a:srgbClr val="EBE0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47917" autoAdjust="0"/>
  </p:normalViewPr>
  <p:slideViewPr>
    <p:cSldViewPr snapToGrid="0">
      <p:cViewPr varScale="1">
        <p:scale>
          <a:sx n="55" d="100"/>
          <a:sy n="55" d="100"/>
        </p:scale>
        <p:origin x="269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35B890-7D5F-4903-905D-54C7D2398B86}" type="datetimeFigureOut">
              <a:rPr lang="en-US" smtClean="0"/>
              <a:t>7/19/2016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6680DA-0DCC-4CDA-85BF-C7D24F364279}" type="slidenum">
              <a:rPr lang="en-US" smtClean="0"/>
              <a:t>‹#›</a:t>
            </a:fld>
            <a:endParaRPr lang="en-US"/>
          </a:p>
        </p:txBody>
      </p:sp>
    </p:spTree>
    <p:extLst>
      <p:ext uri="{BB962C8B-B14F-4D97-AF65-F5344CB8AC3E}">
        <p14:creationId xmlns:p14="http://schemas.microsoft.com/office/powerpoint/2010/main" val="3151279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0"/>
            <a:ext cx="5608320" cy="4880610"/>
          </a:xfrm>
        </p:spPr>
        <p:txBody>
          <a:bodyPr>
            <a:normAutofit/>
          </a:bodyPr>
          <a:lstStyle/>
          <a:p>
            <a:pPr lvl="1">
              <a:buFont typeface="Arial" pitchFamily="34" charset="0"/>
              <a:buNone/>
            </a:pPr>
            <a:endParaRPr lang="en-US" sz="1000" dirty="0" smtClean="0"/>
          </a:p>
        </p:txBody>
      </p:sp>
      <p:sp>
        <p:nvSpPr>
          <p:cNvPr id="4" name="Slide Number Placeholder 3"/>
          <p:cNvSpPr>
            <a:spLocks noGrp="1"/>
          </p:cNvSpPr>
          <p:nvPr>
            <p:ph type="sldNum" sz="quarter" idx="10"/>
          </p:nvPr>
        </p:nvSpPr>
        <p:spPr>
          <a:xfrm>
            <a:off x="5764106" y="8829967"/>
            <a:ext cx="1244671" cy="464820"/>
          </a:xfrm>
        </p:spPr>
        <p:txBody>
          <a:bodyPr/>
          <a:lstStyle/>
          <a:p>
            <a:fld id="{8D54E6E8-73C1-4679-8CC8-12F52B8481D9}" type="slidenum">
              <a:rPr lang="en-US" smtClean="0">
                <a:solidFill>
                  <a:prstClr val="black"/>
                </a:solidFill>
              </a:rPr>
              <a:pPr/>
              <a:t>1</a:t>
            </a:fld>
            <a:endParaRPr lang="en-US" dirty="0">
              <a:solidFill>
                <a:prstClr val="black"/>
              </a:solidFill>
            </a:endParaRPr>
          </a:p>
        </p:txBody>
      </p:sp>
      <p:sp>
        <p:nvSpPr>
          <p:cNvPr id="5" name="TextBox 4"/>
          <p:cNvSpPr txBox="1"/>
          <p:nvPr/>
        </p:nvSpPr>
        <p:spPr>
          <a:xfrm>
            <a:off x="5334000" y="4191000"/>
            <a:ext cx="532518" cy="369332"/>
          </a:xfrm>
          <a:prstGeom prst="rect">
            <a:avLst/>
          </a:prstGeom>
          <a:noFill/>
        </p:spPr>
        <p:txBody>
          <a:bodyPr wrap="none" rtlCol="0">
            <a:spAutoFit/>
          </a:bodyPr>
          <a:lstStyle/>
          <a:p>
            <a:r>
              <a:rPr lang="en-US" dirty="0">
                <a:solidFill>
                  <a:prstClr val="black"/>
                </a:solidFill>
              </a:rPr>
              <a:t>A/B</a:t>
            </a:r>
          </a:p>
        </p:txBody>
      </p:sp>
    </p:spTree>
    <p:extLst>
      <p:ext uri="{BB962C8B-B14F-4D97-AF65-F5344CB8AC3E}">
        <p14:creationId xmlns:p14="http://schemas.microsoft.com/office/powerpoint/2010/main" val="3111190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0"/>
            <a:ext cx="5608320" cy="4880610"/>
          </a:xfrm>
        </p:spPr>
        <p:txBody>
          <a:bodyPr>
            <a:normAutofit/>
          </a:bodyPr>
          <a:lstStyle/>
          <a:p>
            <a:pPr>
              <a:spcBef>
                <a:spcPct val="0"/>
              </a:spcBef>
            </a:pPr>
            <a:r>
              <a:rPr lang="en-US" b="1" dirty="0" smtClean="0"/>
              <a:t>Presentation Notes:</a:t>
            </a:r>
          </a:p>
          <a:p>
            <a:pPr>
              <a:spcBef>
                <a:spcPct val="0"/>
              </a:spcBef>
              <a:buFont typeface="Arial" pitchFamily="34" charset="0"/>
              <a:buChar char="•"/>
            </a:pPr>
            <a:r>
              <a:rPr lang="en-US" dirty="0" smtClean="0"/>
              <a:t> Briefly explain the English Forward Training System by reviewing the slide. </a:t>
            </a:r>
          </a:p>
          <a:p>
            <a:pPr>
              <a:spcBef>
                <a:spcPct val="0"/>
              </a:spcBef>
              <a:buFont typeface="Arial" pitchFamily="34" charset="0"/>
              <a:buChar char="•"/>
            </a:pPr>
            <a:endParaRPr lang="en-US" dirty="0" smtClean="0"/>
          </a:p>
          <a:p>
            <a:pPr>
              <a:spcBef>
                <a:spcPct val="0"/>
              </a:spcBef>
              <a:buFont typeface="Arial" pitchFamily="34" charset="0"/>
              <a:buChar char="•"/>
            </a:pPr>
            <a:endParaRPr lang="en-US" dirty="0" smtClean="0"/>
          </a:p>
          <a:p>
            <a:pPr>
              <a:spcBef>
                <a:spcPct val="0"/>
              </a:spcBef>
              <a:buFont typeface="Arial" pitchFamily="34" charset="0"/>
              <a:buChar char="•"/>
            </a:pPr>
            <a:endParaRPr lang="en-US" sz="1000" dirty="0" smtClean="0"/>
          </a:p>
          <a:p>
            <a:pPr>
              <a:spcBef>
                <a:spcPct val="0"/>
              </a:spcBef>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D54E6E8-73C1-4679-8CC8-12F52B8481D9}" type="slidenum">
              <a:rPr lang="en-US" smtClean="0"/>
              <a:pPr/>
              <a:t>2</a:t>
            </a:fld>
            <a:endParaRPr lang="en-US"/>
          </a:p>
        </p:txBody>
      </p:sp>
      <p:sp>
        <p:nvSpPr>
          <p:cNvPr id="5" name="TextBox 4"/>
          <p:cNvSpPr txBox="1"/>
          <p:nvPr/>
        </p:nvSpPr>
        <p:spPr>
          <a:xfrm>
            <a:off x="5562600" y="4191000"/>
            <a:ext cx="317716" cy="369332"/>
          </a:xfrm>
          <a:prstGeom prst="rect">
            <a:avLst/>
          </a:prstGeom>
          <a:noFill/>
        </p:spPr>
        <p:txBody>
          <a:bodyPr wrap="none" rtlCol="0">
            <a:spAutoFit/>
          </a:bodyPr>
          <a:lstStyle/>
          <a:p>
            <a:r>
              <a:rPr lang="en-US" dirty="0" smtClean="0"/>
              <a:t>B</a:t>
            </a:r>
            <a:endParaRPr lang="en-US" dirty="0"/>
          </a:p>
        </p:txBody>
      </p:sp>
    </p:spTree>
    <p:extLst>
      <p:ext uri="{BB962C8B-B14F-4D97-AF65-F5344CB8AC3E}">
        <p14:creationId xmlns:p14="http://schemas.microsoft.com/office/powerpoint/2010/main" val="1325557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0"/>
            <a:ext cx="5608320" cy="4880610"/>
          </a:xfrm>
        </p:spPr>
        <p:txBody>
          <a:bodyPr>
            <a:normAutofit/>
          </a:bodyPr>
          <a:lstStyle/>
          <a:p>
            <a:pPr>
              <a:spcBef>
                <a:spcPct val="0"/>
              </a:spcBef>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D54E6E8-73C1-4679-8CC8-12F52B8481D9}" type="slidenum">
              <a:rPr lang="en-US" smtClean="0"/>
              <a:pPr/>
              <a:t>3</a:t>
            </a:fld>
            <a:endParaRPr lang="en-US"/>
          </a:p>
        </p:txBody>
      </p:sp>
      <p:sp>
        <p:nvSpPr>
          <p:cNvPr id="5" name="TextBox 4"/>
          <p:cNvSpPr txBox="1"/>
          <p:nvPr/>
        </p:nvSpPr>
        <p:spPr>
          <a:xfrm>
            <a:off x="5562600" y="4191000"/>
            <a:ext cx="317716" cy="369332"/>
          </a:xfrm>
          <a:prstGeom prst="rect">
            <a:avLst/>
          </a:prstGeom>
          <a:noFill/>
        </p:spPr>
        <p:txBody>
          <a:bodyPr wrap="none" rtlCol="0">
            <a:spAutoFit/>
          </a:bodyPr>
          <a:lstStyle/>
          <a:p>
            <a:r>
              <a:rPr lang="en-US" dirty="0" smtClean="0"/>
              <a:t>B</a:t>
            </a:r>
            <a:endParaRPr lang="en-US" dirty="0"/>
          </a:p>
        </p:txBody>
      </p:sp>
    </p:spTree>
    <p:extLst>
      <p:ext uri="{BB962C8B-B14F-4D97-AF65-F5344CB8AC3E}">
        <p14:creationId xmlns:p14="http://schemas.microsoft.com/office/powerpoint/2010/main" val="4026846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0"/>
            <a:ext cx="5608320" cy="4880610"/>
          </a:xfrm>
        </p:spPr>
        <p:txBody>
          <a:bodyPr>
            <a:normAutofit/>
          </a:bodyPr>
          <a:lstStyle/>
          <a:p>
            <a:pPr lvl="0" eaLnBrk="1" hangingPunct="1">
              <a:spcBef>
                <a:spcPct val="0"/>
              </a:spcBef>
              <a:buFont typeface="Arial" pitchFamily="34" charset="0"/>
              <a:buNone/>
            </a:pPr>
            <a:endParaRPr lang="en-US" b="0" dirty="0"/>
          </a:p>
        </p:txBody>
      </p:sp>
      <p:sp>
        <p:nvSpPr>
          <p:cNvPr id="4" name="Slide Number Placeholder 3"/>
          <p:cNvSpPr>
            <a:spLocks noGrp="1"/>
          </p:cNvSpPr>
          <p:nvPr>
            <p:ph type="sldNum" sz="quarter" idx="10"/>
          </p:nvPr>
        </p:nvSpPr>
        <p:spPr/>
        <p:txBody>
          <a:bodyPr/>
          <a:lstStyle/>
          <a:p>
            <a:fld id="{8D54E6E8-73C1-4679-8CC8-12F52B8481D9}" type="slidenum">
              <a:rPr lang="en-US" smtClean="0"/>
              <a:pPr/>
              <a:t>4</a:t>
            </a:fld>
            <a:endParaRPr lang="en-US"/>
          </a:p>
        </p:txBody>
      </p:sp>
      <p:sp>
        <p:nvSpPr>
          <p:cNvPr id="5" name="TextBox 4"/>
          <p:cNvSpPr txBox="1"/>
          <p:nvPr/>
        </p:nvSpPr>
        <p:spPr>
          <a:xfrm>
            <a:off x="5562600" y="4191000"/>
            <a:ext cx="317716" cy="369332"/>
          </a:xfrm>
          <a:prstGeom prst="rect">
            <a:avLst/>
          </a:prstGeom>
          <a:noFill/>
        </p:spPr>
        <p:txBody>
          <a:bodyPr wrap="none" rtlCol="0">
            <a:spAutoFit/>
          </a:bodyPr>
          <a:lstStyle/>
          <a:p>
            <a:r>
              <a:rPr lang="en-US" dirty="0" smtClean="0"/>
              <a:t>B</a:t>
            </a:r>
            <a:endParaRPr lang="en-US" dirty="0"/>
          </a:p>
        </p:txBody>
      </p:sp>
    </p:spTree>
    <p:extLst>
      <p:ext uri="{BB962C8B-B14F-4D97-AF65-F5344CB8AC3E}">
        <p14:creationId xmlns:p14="http://schemas.microsoft.com/office/powerpoint/2010/main" val="2301350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6680DA-0DCC-4CDA-85BF-C7D24F364279}" type="slidenum">
              <a:rPr lang="en-US" smtClean="0"/>
              <a:t>5</a:t>
            </a:fld>
            <a:endParaRPr lang="en-US"/>
          </a:p>
        </p:txBody>
      </p:sp>
    </p:spTree>
    <p:extLst>
      <p:ext uri="{BB962C8B-B14F-4D97-AF65-F5344CB8AC3E}">
        <p14:creationId xmlns:p14="http://schemas.microsoft.com/office/powerpoint/2010/main" val="2521998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solidFill>
            <a:srgbClr val="9B3D1A">
              <a:alpha val="25000"/>
            </a:srgbClr>
          </a:solidFill>
          <a:ln>
            <a:solidFill>
              <a:srgbClr val="006C91"/>
            </a:solidFill>
          </a:ln>
        </p:spPr>
        <p:txBody>
          <a:bodyPr>
            <a:normAutofit/>
          </a:bodyPr>
          <a:lstStyle>
            <a:lvl1pPr>
              <a:defRPr sz="4800" baseline="0">
                <a:solidFill>
                  <a:srgbClr val="414042"/>
                </a:solidFill>
                <a:latin typeface="Neutraface 2 Text Bold" panose="020B0803020202020102"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normAutofit/>
          </a:bodyPr>
          <a:lstStyle>
            <a:lvl1pPr marL="0" indent="0" algn="ctr">
              <a:buNone/>
              <a:defRPr sz="3200" baseline="0">
                <a:solidFill>
                  <a:schemeClr val="tx1">
                    <a:tint val="75000"/>
                  </a:schemeClr>
                </a:solidFill>
                <a:latin typeface="Neutraface 2 Text Book" panose="020B0503020202020102"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01DDA033-8C78-4616-8E86-E1D28B6F4AC7}" type="datetimeFigureOut">
              <a:rPr lang="en-US" smtClean="0">
                <a:solidFill>
                  <a:prstClr val="black">
                    <a:tint val="75000"/>
                  </a:prstClr>
                </a:solidFill>
              </a:rPr>
              <a:pPr/>
              <a:t>7/19/2016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DE2971-3F26-43FF-81BD-5D9E09910F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855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2192000" cy="941832"/>
          </a:xfrm>
          <a:solidFill>
            <a:srgbClr val="9B3D1A">
              <a:alpha val="25000"/>
            </a:srgbClr>
          </a:solidFill>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DDA033-8C78-4616-8E86-E1D28B6F4AC7}" type="datetimeFigureOut">
              <a:rPr lang="en-US" smtClean="0">
                <a:solidFill>
                  <a:prstClr val="black">
                    <a:tint val="75000"/>
                  </a:prstClr>
                </a:solidFill>
              </a:rPr>
              <a:pPr/>
              <a:t>7/19/2016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DE2971-3F26-43FF-81BD-5D9E09910F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9179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DDA033-8C78-4616-8E86-E1D28B6F4AC7}" type="datetimeFigureOut">
              <a:rPr lang="en-US" smtClean="0">
                <a:solidFill>
                  <a:prstClr val="black">
                    <a:tint val="75000"/>
                  </a:prstClr>
                </a:solidFill>
              </a:rPr>
              <a:pPr/>
              <a:t>7/19/2016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DE2971-3F26-43FF-81BD-5D9E09910F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8056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2192000" cy="944562"/>
          </a:xfrm>
          <a:solidFill>
            <a:srgbClr val="9B3D1A">
              <a:alpha val="25000"/>
            </a:srgbClr>
          </a:solidFill>
          <a:ln>
            <a:solidFill>
              <a:srgbClr val="006C91"/>
            </a:solidFill>
          </a:ln>
        </p:spPr>
        <p:txBody>
          <a:bodyPr/>
          <a:lstStyle>
            <a:lvl1pPr>
              <a:defRPr baseline="0">
                <a:solidFill>
                  <a:srgbClr val="414042"/>
                </a:solidFill>
                <a:latin typeface="Neutraface 2 Text Demi" panose="020B0703020202020102"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aseline="0">
                <a:latin typeface="Neutraface 2 Text Book" panose="020B0503020202020102" pitchFamily="34" charset="0"/>
              </a:defRPr>
            </a:lvl1pPr>
            <a:lvl2pPr>
              <a:defRPr baseline="0">
                <a:latin typeface="Neutraface 2 Text Book" panose="020B0503020202020102" pitchFamily="34" charset="0"/>
              </a:defRPr>
            </a:lvl2pPr>
            <a:lvl3pPr>
              <a:defRPr baseline="0">
                <a:latin typeface="Neutraface 2 Text Book" panose="020B0503020202020102" pitchFamily="34" charset="0"/>
              </a:defRPr>
            </a:lvl3pPr>
            <a:lvl4pPr>
              <a:defRPr baseline="0">
                <a:latin typeface="Neutraface 2 Text Book" panose="020B0503020202020102" pitchFamily="34" charset="0"/>
              </a:defRPr>
            </a:lvl4pPr>
            <a:lvl5pPr>
              <a:defRPr baseline="0">
                <a:latin typeface="Neutraface 2 Text Book" panose="020B0503020202020102"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1DDA033-8C78-4616-8E86-E1D28B6F4AC7}" type="datetimeFigureOut">
              <a:rPr lang="en-US" smtClean="0">
                <a:solidFill>
                  <a:prstClr val="black">
                    <a:tint val="75000"/>
                  </a:prstClr>
                </a:solidFill>
              </a:rPr>
              <a:pPr/>
              <a:t>7/19/2016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DE2971-3F26-43FF-81BD-5D9E09910F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3128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DDA033-8C78-4616-8E86-E1D28B6F4AC7}" type="datetimeFigureOut">
              <a:rPr lang="en-US" smtClean="0">
                <a:solidFill>
                  <a:prstClr val="black">
                    <a:tint val="75000"/>
                  </a:prstClr>
                </a:solidFill>
              </a:rPr>
              <a:pPr/>
              <a:t>7/19/2016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DE2971-3F26-43FF-81BD-5D9E09910F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1095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2192000" cy="941832"/>
          </a:xfrm>
          <a:solidFill>
            <a:srgbClr val="9B3D1A">
              <a:alpha val="25000"/>
            </a:srgbClr>
          </a:solidFill>
          <a:ln>
            <a:solidFill>
              <a:srgbClr val="006C91"/>
            </a:solidFill>
          </a:ln>
        </p:spPr>
        <p:txBody>
          <a:bodyPr/>
          <a:lstStyle>
            <a:lvl1pPr>
              <a:defRPr baseline="0">
                <a:solidFill>
                  <a:srgbClr val="414042"/>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defRPr sz="2800" baseline="0">
                <a:latin typeface="Neutraface 2 Text Book" panose="020B0503020202020102" pitchFamily="34" charset="0"/>
              </a:defRPr>
            </a:lvl1pPr>
            <a:lvl2pPr>
              <a:defRPr sz="2400" baseline="0">
                <a:latin typeface="Neutraface 2 Text Book" panose="020B0503020202020102" pitchFamily="34" charset="0"/>
              </a:defRPr>
            </a:lvl2pPr>
            <a:lvl3pPr>
              <a:defRPr sz="2000" baseline="0">
                <a:latin typeface="Neutraface 2 Text Book" panose="020B0503020202020102" pitchFamily="34" charset="0"/>
              </a:defRPr>
            </a:lvl3pPr>
            <a:lvl4pPr>
              <a:defRPr sz="1800" baseline="0">
                <a:latin typeface="Neutraface 2 Text Book" panose="020B0503020202020102" pitchFamily="34" charset="0"/>
              </a:defRPr>
            </a:lvl4pPr>
            <a:lvl5pPr>
              <a:defRPr sz="1800" baseline="0">
                <a:latin typeface="Neutraface 2 Text Book" panose="020B0503020202020102"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800" baseline="0">
                <a:latin typeface="Neutraface 2 Text Book" panose="020B0503020202020102" pitchFamily="34" charset="0"/>
              </a:defRPr>
            </a:lvl1pPr>
            <a:lvl2pPr>
              <a:defRPr sz="2400" baseline="0">
                <a:latin typeface="Neutraface 2 Text Book" panose="020B0503020202020102" pitchFamily="34" charset="0"/>
              </a:defRPr>
            </a:lvl2pPr>
            <a:lvl3pPr>
              <a:defRPr sz="2000" baseline="0">
                <a:latin typeface="Neutraface 2 Text Book" panose="020B0503020202020102" pitchFamily="34" charset="0"/>
              </a:defRPr>
            </a:lvl3pPr>
            <a:lvl4pPr>
              <a:defRPr sz="1800" baseline="0">
                <a:latin typeface="Neutraface 2 Text Book" panose="020B0503020202020102" pitchFamily="34" charset="0"/>
              </a:defRPr>
            </a:lvl4pPr>
            <a:lvl5pPr>
              <a:defRPr sz="1800" baseline="0">
                <a:latin typeface="Neutraface 2 Text Book" panose="020B0503020202020102"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01DDA033-8C78-4616-8E86-E1D28B6F4AC7}" type="datetimeFigureOut">
              <a:rPr lang="en-US" smtClean="0">
                <a:solidFill>
                  <a:prstClr val="black">
                    <a:tint val="75000"/>
                  </a:prstClr>
                </a:solidFill>
              </a:rPr>
              <a:pPr/>
              <a:t>7/19/2016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1DE2971-3F26-43FF-81BD-5D9E09910F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0916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2192000" cy="941832"/>
          </a:xfrm>
          <a:solidFill>
            <a:srgbClr val="9B3D1A">
              <a:alpha val="25000"/>
            </a:srgbClr>
          </a:solidFill>
          <a:ln>
            <a:solidFill>
              <a:srgbClr val="006C91"/>
            </a:solidFill>
          </a:ln>
        </p:spPr>
        <p:txBody>
          <a:bodyPr/>
          <a:lstStyle>
            <a:lvl1pPr>
              <a:defRPr baseline="0">
                <a:solidFill>
                  <a:srgbClr val="414042"/>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DDA033-8C78-4616-8E86-E1D28B6F4AC7}" type="datetimeFigureOut">
              <a:rPr lang="en-US" smtClean="0">
                <a:solidFill>
                  <a:prstClr val="black">
                    <a:tint val="75000"/>
                  </a:prstClr>
                </a:solidFill>
              </a:rPr>
              <a:pPr/>
              <a:t>7/19/2016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1DE2971-3F26-43FF-81BD-5D9E09910F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2278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2192000" cy="941832"/>
          </a:xfrm>
          <a:solidFill>
            <a:srgbClr val="9B3D1A">
              <a:alpha val="25000"/>
            </a:srgbClr>
          </a:solidFill>
          <a:ln>
            <a:solidFill>
              <a:srgbClr val="006C91"/>
            </a:solidFill>
          </a:ln>
        </p:spPr>
        <p:txBody>
          <a:bodyPr/>
          <a:lstStyle>
            <a:lvl1pPr>
              <a:defRPr baseline="0">
                <a:solidFill>
                  <a:srgbClr val="414042"/>
                </a:solidFill>
                <a:latin typeface="Neutraface 2 Text Demi" panose="020B0703020202020102"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01DDA033-8C78-4616-8E86-E1D28B6F4AC7}" type="datetimeFigureOut">
              <a:rPr lang="en-US" smtClean="0">
                <a:solidFill>
                  <a:prstClr val="black">
                    <a:tint val="75000"/>
                  </a:prstClr>
                </a:solidFill>
              </a:rPr>
              <a:pPr/>
              <a:t>7/19/2016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1DE2971-3F26-43FF-81BD-5D9E09910F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2804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DDA033-8C78-4616-8E86-E1D28B6F4AC7}" type="datetimeFigureOut">
              <a:rPr lang="en-US" smtClean="0">
                <a:solidFill>
                  <a:prstClr val="black">
                    <a:tint val="75000"/>
                  </a:prstClr>
                </a:solidFill>
              </a:rPr>
              <a:pPr/>
              <a:t>7/19/2016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1DE2971-3F26-43FF-81BD-5D9E09910F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6642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DDA033-8C78-4616-8E86-E1D28B6F4AC7}" type="datetimeFigureOut">
              <a:rPr lang="en-US" smtClean="0">
                <a:solidFill>
                  <a:prstClr val="black">
                    <a:tint val="75000"/>
                  </a:prstClr>
                </a:solidFill>
              </a:rPr>
              <a:pPr/>
              <a:t>7/19/2016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1DE2971-3F26-43FF-81BD-5D9E09910F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4232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DDA033-8C78-4616-8E86-E1D28B6F4AC7}" type="datetimeFigureOut">
              <a:rPr lang="en-US" smtClean="0">
                <a:solidFill>
                  <a:prstClr val="black">
                    <a:tint val="75000"/>
                  </a:prstClr>
                </a:solidFill>
              </a:rPr>
              <a:pPr/>
              <a:t>7/19/2016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1DE2971-3F26-43FF-81BD-5D9E09910F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9606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8DABE">
            <a:alpha val="75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74638"/>
            <a:ext cx="12192000" cy="1143000"/>
          </a:xfrm>
          <a:prstGeom prst="rect">
            <a:avLst/>
          </a:prstGeom>
        </p:spPr>
        <p:style>
          <a:lnRef idx="2">
            <a:schemeClr val="accent5"/>
          </a:lnRef>
          <a:fillRef idx="1">
            <a:schemeClr val="lt1"/>
          </a:fillRef>
          <a:effectRef idx="0">
            <a:schemeClr val="accent5"/>
          </a:effectRef>
          <a:fontRef idx="none"/>
        </p:style>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DDA033-8C78-4616-8E86-E1D28B6F4AC7}" type="datetimeFigureOut">
              <a:rPr lang="en-US" smtClean="0">
                <a:solidFill>
                  <a:prstClr val="black">
                    <a:tint val="75000"/>
                  </a:prstClr>
                </a:solidFill>
              </a:rPr>
              <a:pPr/>
              <a:t>7/19/2016</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DE2971-3F26-43FF-81BD-5D9E09910F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31973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600" kern="1200" baseline="0">
          <a:solidFill>
            <a:schemeClr val="tx1"/>
          </a:solidFill>
          <a:latin typeface="Neutraface 2 Text Demi" panose="020B0703020202020102"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rgbClr val="414042"/>
          </a:solidFill>
          <a:latin typeface="Neutraface 2 Text Book" panose="020B0503020202020102"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rgbClr val="414042"/>
          </a:solidFill>
          <a:latin typeface="Neutraface 2 Text Book" panose="020B0503020202020102"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rgbClr val="414042"/>
          </a:solidFill>
          <a:latin typeface="Neutraface 2 Text Book" panose="020B0503020202020102"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rgbClr val="414042"/>
          </a:solidFill>
          <a:latin typeface="Neutraface 2 Text Book" panose="020B0503020202020102"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rgbClr val="414042"/>
          </a:solidFill>
          <a:latin typeface="Neutraface 2 Text Book" panose="020B0503020202020102"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828801"/>
            <a:ext cx="7772400" cy="1470025"/>
          </a:xfrm>
          <a:solidFill>
            <a:srgbClr val="9B3D1A">
              <a:alpha val="25000"/>
            </a:srgbClr>
          </a:solidFill>
          <a:ln>
            <a:solidFill>
              <a:srgbClr val="006C91"/>
            </a:solidFill>
          </a:ln>
        </p:spPr>
        <p:txBody>
          <a:bodyPr>
            <a:normAutofit/>
          </a:bodyPr>
          <a:lstStyle/>
          <a:p>
            <a:r>
              <a:rPr lang="en-US" dirty="0"/>
              <a:t>English Forward</a:t>
            </a:r>
          </a:p>
        </p:txBody>
      </p:sp>
      <p:sp>
        <p:nvSpPr>
          <p:cNvPr id="3" name="Subtitle 2"/>
          <p:cNvSpPr>
            <a:spLocks noGrp="1"/>
          </p:cNvSpPr>
          <p:nvPr>
            <p:ph type="subTitle" idx="1"/>
          </p:nvPr>
        </p:nvSpPr>
        <p:spPr>
          <a:xfrm>
            <a:off x="3124200" y="3429000"/>
            <a:ext cx="6019800" cy="1752600"/>
          </a:xfrm>
        </p:spPr>
        <p:txBody>
          <a:bodyPr>
            <a:normAutofit/>
          </a:bodyPr>
          <a:lstStyle/>
          <a:p>
            <a:r>
              <a:rPr lang="en-US" dirty="0" smtClean="0">
                <a:solidFill>
                  <a:srgbClr val="414042"/>
                </a:solidFill>
              </a:rPr>
              <a:t>Teaching conversation skills in the beginning ESL classroom</a:t>
            </a:r>
            <a:endParaRPr lang="en-US" dirty="0">
              <a:solidFill>
                <a:srgbClr val="414042"/>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4042" y="4390644"/>
            <a:ext cx="2483916" cy="2467356"/>
          </a:xfrm>
          <a:prstGeom prst="rect">
            <a:avLst/>
          </a:prstGeom>
        </p:spPr>
      </p:pic>
    </p:spTree>
    <p:extLst>
      <p:ext uri="{BB962C8B-B14F-4D97-AF65-F5344CB8AC3E}">
        <p14:creationId xmlns:p14="http://schemas.microsoft.com/office/powerpoint/2010/main" val="1577761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B3D1A">
              <a:alpha val="25000"/>
            </a:srgbClr>
          </a:solidFill>
          <a:ln>
            <a:solidFill>
              <a:srgbClr val="006C91"/>
            </a:solidFill>
          </a:ln>
        </p:spPr>
        <p:style>
          <a:lnRef idx="2">
            <a:schemeClr val="accent5"/>
          </a:lnRef>
          <a:fillRef idx="1">
            <a:schemeClr val="lt1"/>
          </a:fillRef>
          <a:effectRef idx="0">
            <a:schemeClr val="accent5"/>
          </a:effectRef>
          <a:fontRef idx="minor">
            <a:schemeClr val="dk1"/>
          </a:fontRef>
        </p:style>
        <p:txBody>
          <a:bodyPr>
            <a:normAutofit/>
          </a:bodyPr>
          <a:lstStyle/>
          <a:p>
            <a:r>
              <a:rPr lang="en-US" dirty="0" smtClean="0"/>
              <a:t>English Forward Training System</a:t>
            </a:r>
            <a:endParaRPr lang="en-US" dirty="0"/>
          </a:p>
        </p:txBody>
      </p:sp>
      <p:sp>
        <p:nvSpPr>
          <p:cNvPr id="3" name="Content Placeholder 2"/>
          <p:cNvSpPr>
            <a:spLocks noGrp="1"/>
          </p:cNvSpPr>
          <p:nvPr>
            <p:ph idx="1"/>
          </p:nvPr>
        </p:nvSpPr>
        <p:spPr>
          <a:xfrm>
            <a:off x="1981200" y="1600200"/>
            <a:ext cx="8229600" cy="4876800"/>
          </a:xfrm>
        </p:spPr>
        <p:txBody>
          <a:bodyPr>
            <a:normAutofit fontScale="70000" lnSpcReduction="20000"/>
          </a:bodyPr>
          <a:lstStyle/>
          <a:p>
            <a:r>
              <a:rPr lang="en-US" dirty="0" smtClean="0"/>
              <a:t>Developed by the </a:t>
            </a:r>
            <a:r>
              <a:rPr lang="en-US" dirty="0" smtClean="0">
                <a:solidFill>
                  <a:srgbClr val="B80007"/>
                </a:solidFill>
              </a:rPr>
              <a:t>Literacy Coalition of Central Texas </a:t>
            </a:r>
            <a:r>
              <a:rPr lang="en-US" dirty="0" smtClean="0"/>
              <a:t>in collaboration with </a:t>
            </a:r>
            <a:r>
              <a:rPr lang="en-US" dirty="0" smtClean="0">
                <a:solidFill>
                  <a:srgbClr val="B80007"/>
                </a:solidFill>
              </a:rPr>
              <a:t>Dr. Heide </a:t>
            </a:r>
            <a:r>
              <a:rPr lang="en-US" dirty="0" err="1" smtClean="0">
                <a:solidFill>
                  <a:srgbClr val="B80007"/>
                </a:solidFill>
              </a:rPr>
              <a:t>Spruck</a:t>
            </a:r>
            <a:r>
              <a:rPr lang="en-US" dirty="0" smtClean="0">
                <a:solidFill>
                  <a:srgbClr val="B80007"/>
                </a:solidFill>
              </a:rPr>
              <a:t> Wrigley</a:t>
            </a:r>
          </a:p>
          <a:p>
            <a:endParaRPr lang="en-US" dirty="0" smtClean="0">
              <a:solidFill>
                <a:srgbClr val="C00000"/>
              </a:solidFill>
            </a:endParaRPr>
          </a:p>
          <a:p>
            <a:r>
              <a:rPr lang="en-US" dirty="0" smtClean="0"/>
              <a:t>1</a:t>
            </a:r>
            <a:r>
              <a:rPr lang="en-US" baseline="30000" dirty="0" smtClean="0"/>
              <a:t>st</a:t>
            </a:r>
            <a:r>
              <a:rPr lang="en-US" dirty="0" smtClean="0"/>
              <a:t> edition developed in 2008; 3</a:t>
            </a:r>
            <a:r>
              <a:rPr lang="en-US" baseline="30000" dirty="0" smtClean="0"/>
              <a:t>rd</a:t>
            </a:r>
            <a:r>
              <a:rPr lang="en-US" dirty="0" smtClean="0"/>
              <a:t> (current) edition developed in 2012; training system replication piloted nationwide in 2013</a:t>
            </a:r>
          </a:p>
          <a:p>
            <a:endParaRPr lang="en-US" dirty="0" smtClean="0"/>
          </a:p>
          <a:p>
            <a:r>
              <a:rPr lang="en-US" dirty="0" smtClean="0"/>
              <a:t>Reflects the most recent research in the field of adult second language acquisition</a:t>
            </a:r>
          </a:p>
          <a:p>
            <a:endParaRPr lang="en-US" dirty="0" smtClean="0"/>
          </a:p>
          <a:p>
            <a:r>
              <a:rPr lang="en-US" dirty="0" smtClean="0"/>
              <a:t>Developed with input from students, teachers, and programs</a:t>
            </a:r>
          </a:p>
          <a:p>
            <a:endParaRPr lang="en-US" dirty="0" smtClean="0"/>
          </a:p>
          <a:p>
            <a:r>
              <a:rPr lang="en-US" dirty="0" smtClean="0"/>
              <a:t>Developed at the request of and to meet the needs of community-based organizations</a:t>
            </a:r>
          </a:p>
          <a:p>
            <a:pPr lvl="1"/>
            <a:r>
              <a:rPr lang="en-US" dirty="0" smtClean="0"/>
              <a:t>Limited resources</a:t>
            </a:r>
          </a:p>
          <a:p>
            <a:pPr lvl="1"/>
            <a:r>
              <a:rPr lang="en-US" dirty="0" smtClean="0"/>
              <a:t>Volunteer instructors with no prior teaching experience</a:t>
            </a:r>
          </a:p>
        </p:txBody>
      </p:sp>
    </p:spTree>
    <p:extLst>
      <p:ext uri="{BB962C8B-B14F-4D97-AF65-F5344CB8AC3E}">
        <p14:creationId xmlns:p14="http://schemas.microsoft.com/office/powerpoint/2010/main" val="962193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B3D1A">
              <a:alpha val="25000"/>
            </a:srgbClr>
          </a:solidFill>
          <a:ln>
            <a:solidFill>
              <a:srgbClr val="006C91"/>
            </a:solidFill>
          </a:ln>
        </p:spPr>
        <p:style>
          <a:lnRef idx="2">
            <a:schemeClr val="accent5"/>
          </a:lnRef>
          <a:fillRef idx="1">
            <a:schemeClr val="lt1"/>
          </a:fillRef>
          <a:effectRef idx="0">
            <a:schemeClr val="accent5"/>
          </a:effectRef>
          <a:fontRef idx="minor">
            <a:schemeClr val="dk1"/>
          </a:fontRef>
        </p:style>
        <p:txBody>
          <a:bodyPr>
            <a:normAutofit/>
          </a:bodyPr>
          <a:lstStyle/>
          <a:p>
            <a:r>
              <a:rPr lang="en-US" dirty="0" smtClean="0"/>
              <a:t>English Forward Training System (cont.)</a:t>
            </a:r>
            <a:endParaRPr lang="en-US" dirty="0"/>
          </a:p>
        </p:txBody>
      </p:sp>
      <p:sp>
        <p:nvSpPr>
          <p:cNvPr id="3" name="Content Placeholder 2"/>
          <p:cNvSpPr>
            <a:spLocks noGrp="1"/>
          </p:cNvSpPr>
          <p:nvPr>
            <p:ph idx="1"/>
          </p:nvPr>
        </p:nvSpPr>
        <p:spPr>
          <a:xfrm>
            <a:off x="1981200" y="1600200"/>
            <a:ext cx="8229600" cy="4876800"/>
          </a:xfrm>
        </p:spPr>
        <p:txBody>
          <a:bodyPr>
            <a:noAutofit/>
          </a:bodyPr>
          <a:lstStyle/>
          <a:p>
            <a:r>
              <a:rPr lang="en-US" sz="2200" dirty="0" smtClean="0"/>
              <a:t>11-hour instructor training</a:t>
            </a:r>
          </a:p>
          <a:p>
            <a:pPr marL="0" indent="0">
              <a:buNone/>
            </a:pPr>
            <a:endParaRPr lang="en-US" sz="2200" dirty="0" smtClean="0"/>
          </a:p>
          <a:p>
            <a:r>
              <a:rPr lang="en-US" sz="2200" dirty="0" smtClean="0"/>
              <a:t>Participants receive a comprehensive </a:t>
            </a:r>
            <a:r>
              <a:rPr lang="en-US" sz="2200" dirty="0" smtClean="0">
                <a:solidFill>
                  <a:srgbClr val="C1282A"/>
                </a:solidFill>
              </a:rPr>
              <a:t>Instructor Guide </a:t>
            </a:r>
            <a:r>
              <a:rPr lang="en-US" sz="2200" dirty="0" smtClean="0"/>
              <a:t>and the </a:t>
            </a:r>
            <a:r>
              <a:rPr lang="en-US" sz="2200" dirty="0" smtClean="0">
                <a:solidFill>
                  <a:srgbClr val="C1282A"/>
                </a:solidFill>
              </a:rPr>
              <a:t>English Forward Curriculum</a:t>
            </a:r>
            <a:r>
              <a:rPr lang="en-US" sz="2200" dirty="0" smtClean="0"/>
              <a:t>, which contains 41 lessons providing 60-100 hours of instruction</a:t>
            </a:r>
          </a:p>
          <a:p>
            <a:pPr lvl="1"/>
            <a:r>
              <a:rPr lang="en-US" sz="2200" dirty="0" smtClean="0"/>
              <a:t>Lessons written at the Low/High Beginning proficiency as defined by the National Reporting System</a:t>
            </a:r>
          </a:p>
          <a:p>
            <a:pPr lvl="1"/>
            <a:r>
              <a:rPr lang="en-US" sz="2200" dirty="0" smtClean="0"/>
              <a:t>Focused on Listening &amp; Speaking</a:t>
            </a:r>
          </a:p>
          <a:p>
            <a:pPr marL="457200" lvl="1" indent="0">
              <a:buNone/>
            </a:pPr>
            <a:endParaRPr lang="en-US" sz="2200" dirty="0" smtClean="0"/>
          </a:p>
          <a:p>
            <a:r>
              <a:rPr lang="en-US" sz="2200" dirty="0" smtClean="0"/>
              <a:t>Participants also receive access to the Literacy Forward Web Portal, which provides additional lessons, classroom resources, teaching tips, and other support.</a:t>
            </a:r>
          </a:p>
          <a:p>
            <a:pPr marL="0" indent="0">
              <a:buNone/>
            </a:pPr>
            <a:endParaRPr lang="en-US" sz="2200" dirty="0" smtClean="0"/>
          </a:p>
        </p:txBody>
      </p:sp>
    </p:spTree>
    <p:extLst>
      <p:ext uri="{BB962C8B-B14F-4D97-AF65-F5344CB8AC3E}">
        <p14:creationId xmlns:p14="http://schemas.microsoft.com/office/powerpoint/2010/main" val="3923510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English Forward Curriculum</a:t>
            </a:r>
            <a:endParaRPr lang="en-US" dirty="0"/>
          </a:p>
        </p:txBody>
      </p:sp>
      <p:sp>
        <p:nvSpPr>
          <p:cNvPr id="3" name="Content Placeholder 2"/>
          <p:cNvSpPr>
            <a:spLocks noGrp="1"/>
          </p:cNvSpPr>
          <p:nvPr>
            <p:ph idx="1"/>
          </p:nvPr>
        </p:nvSpPr>
        <p:spPr>
          <a:xfrm>
            <a:off x="1981200" y="1600200"/>
            <a:ext cx="6400800" cy="5105400"/>
          </a:xfrm>
        </p:spPr>
        <p:txBody>
          <a:bodyPr>
            <a:normAutofit/>
          </a:bodyPr>
          <a:lstStyle/>
          <a:p>
            <a:pPr>
              <a:buNone/>
            </a:pPr>
            <a:r>
              <a:rPr lang="en-US" dirty="0" smtClean="0"/>
              <a:t>Overview:</a:t>
            </a:r>
          </a:p>
          <a:p>
            <a:r>
              <a:rPr lang="en-US" sz="2800" dirty="0"/>
              <a:t>Developed in 2012; 3</a:t>
            </a:r>
            <a:r>
              <a:rPr lang="en-US" sz="2800" baseline="30000" dirty="0"/>
              <a:t>rd</a:t>
            </a:r>
            <a:r>
              <a:rPr lang="en-US" sz="2800" dirty="0"/>
              <a:t> edition of the training system</a:t>
            </a:r>
          </a:p>
          <a:p>
            <a:r>
              <a:rPr lang="en-US" sz="2800" dirty="0"/>
              <a:t>Developed </a:t>
            </a:r>
            <a:r>
              <a:rPr lang="en-US" sz="2800" dirty="0">
                <a:solidFill>
                  <a:srgbClr val="B80007"/>
                </a:solidFill>
              </a:rPr>
              <a:t>at the request of CBOs </a:t>
            </a:r>
          </a:p>
          <a:p>
            <a:pPr marL="400050" lvl="1" indent="0">
              <a:buNone/>
            </a:pPr>
            <a:r>
              <a:rPr lang="en-US" dirty="0" smtClean="0"/>
              <a:t>and </a:t>
            </a:r>
            <a:r>
              <a:rPr lang="en-US" dirty="0" smtClean="0">
                <a:solidFill>
                  <a:srgbClr val="B80007"/>
                </a:solidFill>
              </a:rPr>
              <a:t>with their needs in mind</a:t>
            </a:r>
          </a:p>
          <a:p>
            <a:r>
              <a:rPr lang="en-US" sz="2800" dirty="0"/>
              <a:t>Developed in consult with Dr. Heide Wrigley</a:t>
            </a:r>
          </a:p>
          <a:p>
            <a:r>
              <a:rPr lang="en-US" sz="2800" dirty="0"/>
              <a:t>Only available to English Forward-trained instructors</a:t>
            </a:r>
          </a:p>
        </p:txBody>
      </p:sp>
      <p:pic>
        <p:nvPicPr>
          <p:cNvPr id="4" name="Picture 3" descr="EFC Image.jpg"/>
          <p:cNvPicPr>
            <a:picLocks noChangeAspect="1"/>
          </p:cNvPicPr>
          <p:nvPr/>
        </p:nvPicPr>
        <p:blipFill>
          <a:blip r:embed="rId3" cstate="print"/>
          <a:stretch>
            <a:fillRect/>
          </a:stretch>
        </p:blipFill>
        <p:spPr>
          <a:xfrm>
            <a:off x="8077200" y="2743200"/>
            <a:ext cx="2362200" cy="2362200"/>
          </a:xfrm>
          <a:prstGeom prst="rect">
            <a:avLst/>
          </a:prstGeom>
          <a:ln w="19050">
            <a:solidFill>
              <a:srgbClr val="B80007"/>
            </a:solidFill>
          </a:ln>
        </p:spPr>
      </p:pic>
    </p:spTree>
    <p:extLst>
      <p:ext uri="{BB962C8B-B14F-4D97-AF65-F5344CB8AC3E}">
        <p14:creationId xmlns:p14="http://schemas.microsoft.com/office/powerpoint/2010/main" val="1917028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5" presetClass="emph" presetSubtype="4" nodeType="withEffect">
                                  <p:stCondLst>
                                    <p:cond delay="0"/>
                                  </p:stCondLst>
                                  <p:childTnLst>
                                    <p:set>
                                      <p:cBhvr override="childStyle">
                                        <p:cTn id="8" dur="indefinite"/>
                                        <p:tgtEl>
                                          <p:spTgt spid="3">
                                            <p:txEl>
                                              <p:pRg st="5" end="5"/>
                                            </p:txEl>
                                          </p:spTgt>
                                        </p:tgtEl>
                                        <p:attrNameLst>
                                          <p:attrName>style.fontStyle</p:attrName>
                                        </p:attrNameLst>
                                      </p:cBhvr>
                                      <p:to>
                                        <p:strVal val="normal"/>
                                      </p:to>
                                    </p:set>
                                    <p:set>
                                      <p:cBhvr override="childStyle">
                                        <p:cTn id="9" dur="indefinite"/>
                                        <p:tgtEl>
                                          <p:spTgt spid="3">
                                            <p:txEl>
                                              <p:pRg st="5" end="5"/>
                                            </p:txEl>
                                          </p:spTgt>
                                        </p:tgtEl>
                                        <p:attrNameLst>
                                          <p:attrName>style.fontWeight</p:attrName>
                                        </p:attrNameLst>
                                      </p:cBhvr>
                                      <p:to>
                                        <p:strVal val="normal"/>
                                      </p:to>
                                    </p:set>
                                    <p:set>
                                      <p:cBhvr override="childStyle">
                                        <p:cTn id="10" dur="indefinite"/>
                                        <p:tgtEl>
                                          <p:spTgt spid="3">
                                            <p:txEl>
                                              <p:pRg st="5" end="5"/>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smtClean="0"/>
          </a:p>
          <a:p>
            <a:pPr marL="0" indent="0" algn="ctr">
              <a:buNone/>
            </a:pPr>
            <a:r>
              <a:rPr lang="en-US" dirty="0" smtClean="0"/>
              <a:t>What impact does the English Forward curriculum have on student success and gains?</a:t>
            </a:r>
            <a:endParaRPr lang="en-US" dirty="0"/>
          </a:p>
        </p:txBody>
      </p:sp>
    </p:spTree>
    <p:extLst>
      <p:ext uri="{BB962C8B-B14F-4D97-AF65-F5344CB8AC3E}">
        <p14:creationId xmlns:p14="http://schemas.microsoft.com/office/powerpoint/2010/main" val="4183509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p:txBody>
          <a:bodyPr/>
          <a:lstStyle/>
          <a:p>
            <a:r>
              <a:rPr lang="en-US" dirty="0" smtClean="0"/>
              <a:t>Literacy Coalition of Central Texas does </a:t>
            </a:r>
            <a:r>
              <a:rPr lang="en-US" u="sng" dirty="0" smtClean="0"/>
              <a:t>not</a:t>
            </a:r>
            <a:r>
              <a:rPr lang="en-US" dirty="0" smtClean="0"/>
              <a:t> offer community-based ESL classes, i.e. we do not use our own curriculum</a:t>
            </a:r>
          </a:p>
          <a:p>
            <a:r>
              <a:rPr lang="en-US" dirty="0" smtClean="0"/>
              <a:t>Data would have to be collected by staff/instructors at local and/or national partner agencies using English Forward</a:t>
            </a:r>
          </a:p>
          <a:p>
            <a:r>
              <a:rPr lang="en-US" dirty="0" smtClean="0"/>
              <a:t>Participating clients(students) would need to understand what information we were collecting and why. </a:t>
            </a:r>
          </a:p>
          <a:p>
            <a:pPr lvl="1"/>
            <a:r>
              <a:rPr lang="en-US" dirty="0" smtClean="0"/>
              <a:t>Not native English speakers</a:t>
            </a:r>
          </a:p>
          <a:p>
            <a:pPr lvl="1"/>
            <a:r>
              <a:rPr lang="en-US" dirty="0" smtClean="0"/>
              <a:t>Low/High Beginning Proficiency </a:t>
            </a:r>
            <a:endParaRPr lang="en-US" dirty="0"/>
          </a:p>
        </p:txBody>
      </p:sp>
    </p:spTree>
    <p:extLst>
      <p:ext uri="{BB962C8B-B14F-4D97-AF65-F5344CB8AC3E}">
        <p14:creationId xmlns:p14="http://schemas.microsoft.com/office/powerpoint/2010/main" val="1781892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Was Accomplished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Developed:</a:t>
            </a:r>
          </a:p>
          <a:p>
            <a:pPr lvl="1"/>
            <a:r>
              <a:rPr lang="en-US" dirty="0" smtClean="0"/>
              <a:t> Materials required for data collection</a:t>
            </a:r>
          </a:p>
          <a:p>
            <a:pPr lvl="2"/>
            <a:r>
              <a:rPr lang="en-US" dirty="0" smtClean="0"/>
              <a:t>Release Forms</a:t>
            </a:r>
          </a:p>
          <a:p>
            <a:pPr lvl="2"/>
            <a:r>
              <a:rPr lang="en-US" dirty="0" smtClean="0"/>
              <a:t>Teacher Reflection Worksheet</a:t>
            </a:r>
          </a:p>
          <a:p>
            <a:pPr lvl="2"/>
            <a:r>
              <a:rPr lang="en-US" dirty="0" smtClean="0"/>
              <a:t>Data tracking spreadsheet</a:t>
            </a:r>
          </a:p>
          <a:p>
            <a:pPr lvl="2"/>
            <a:r>
              <a:rPr lang="en-US" dirty="0" smtClean="0"/>
              <a:t>Guidance on Teacher Journals</a:t>
            </a:r>
          </a:p>
          <a:p>
            <a:pPr lvl="1"/>
            <a:r>
              <a:rPr lang="en-US" dirty="0" smtClean="0"/>
              <a:t>Evaluation Plan</a:t>
            </a:r>
          </a:p>
          <a:p>
            <a:pPr lvl="2"/>
            <a:r>
              <a:rPr lang="en-US" dirty="0" smtClean="0"/>
              <a:t>Plan for what data would be collected, the method of collection, method of evaluation, timeline</a:t>
            </a:r>
          </a:p>
          <a:p>
            <a:pPr lvl="1"/>
            <a:r>
              <a:rPr lang="en-US" dirty="0" smtClean="0"/>
              <a:t>Research Collaboration Agreement</a:t>
            </a:r>
          </a:p>
          <a:p>
            <a:pPr lvl="2"/>
            <a:r>
              <a:rPr lang="en-US" dirty="0" smtClean="0"/>
              <a:t>An agreement that defines the relationship between the Literacy Coalition of Central Texas and the agency at which data would be collected, including the type of data to be collected and the method of collection. </a:t>
            </a:r>
          </a:p>
          <a:p>
            <a:pPr lvl="1"/>
            <a:r>
              <a:rPr lang="en-US" dirty="0" smtClean="0"/>
              <a:t>Data Management Plan</a:t>
            </a:r>
          </a:p>
          <a:p>
            <a:pPr lvl="2"/>
            <a:r>
              <a:rPr lang="en-US" dirty="0" smtClean="0"/>
              <a:t>Plan that defines how data will be collected, stored, and shared, how ethical considerations will be addressed, and so on. </a:t>
            </a:r>
            <a:endParaRPr lang="en-US" dirty="0"/>
          </a:p>
        </p:txBody>
      </p:sp>
    </p:spTree>
    <p:extLst>
      <p:ext uri="{BB962C8B-B14F-4D97-AF65-F5344CB8AC3E}">
        <p14:creationId xmlns:p14="http://schemas.microsoft.com/office/powerpoint/2010/main" val="3445131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Left</a:t>
            </a:r>
            <a:endParaRPr lang="en-US" dirty="0"/>
          </a:p>
        </p:txBody>
      </p:sp>
      <p:sp>
        <p:nvSpPr>
          <p:cNvPr id="3" name="Content Placeholder 2"/>
          <p:cNvSpPr>
            <a:spLocks noGrp="1"/>
          </p:cNvSpPr>
          <p:nvPr>
            <p:ph idx="1"/>
          </p:nvPr>
        </p:nvSpPr>
        <p:spPr/>
        <p:txBody>
          <a:bodyPr/>
          <a:lstStyle/>
          <a:p>
            <a:r>
              <a:rPr lang="en-US" dirty="0" smtClean="0"/>
              <a:t>IRB Approval</a:t>
            </a:r>
          </a:p>
          <a:p>
            <a:pPr lvl="1"/>
            <a:r>
              <a:rPr lang="en-US" dirty="0" smtClean="0"/>
              <a:t>Since this research would have been conducted through the University of Texas, IRB approval would be required to ensure that the rights and welfare of participants would not be compromised</a:t>
            </a:r>
          </a:p>
          <a:p>
            <a:r>
              <a:rPr lang="en-US" dirty="0" smtClean="0"/>
              <a:t>Data Collection</a:t>
            </a:r>
          </a:p>
          <a:p>
            <a:r>
              <a:rPr lang="en-US" dirty="0" smtClean="0"/>
              <a:t>Data Analysis</a:t>
            </a:r>
            <a:endParaRPr lang="en-US" dirty="0"/>
          </a:p>
        </p:txBody>
      </p:sp>
    </p:spTree>
    <p:extLst>
      <p:ext uri="{BB962C8B-B14F-4D97-AF65-F5344CB8AC3E}">
        <p14:creationId xmlns:p14="http://schemas.microsoft.com/office/powerpoint/2010/main" val="361205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a:t>
            </a:r>
            <a:endParaRPr lang="en-US" dirty="0"/>
          </a:p>
        </p:txBody>
      </p:sp>
      <p:sp>
        <p:nvSpPr>
          <p:cNvPr id="3" name="Content Placeholder 2"/>
          <p:cNvSpPr>
            <a:spLocks noGrp="1"/>
          </p:cNvSpPr>
          <p:nvPr>
            <p:ph idx="1"/>
          </p:nvPr>
        </p:nvSpPr>
        <p:spPr/>
        <p:txBody>
          <a:bodyPr/>
          <a:lstStyle/>
          <a:p>
            <a:r>
              <a:rPr lang="en-US" dirty="0" smtClean="0"/>
              <a:t>AmeriCorps Program Evaluation</a:t>
            </a:r>
          </a:p>
          <a:p>
            <a:pPr lvl="1"/>
            <a:r>
              <a:rPr lang="en-US" dirty="0" smtClean="0"/>
              <a:t>One of the original purposes of this study, in addition to finding an answer to the research question, was to prepare the Literacy Coalition of Central Texas for a larger, more complex program evaluation for our Texas Family Literacy AmeriCorps Program</a:t>
            </a:r>
          </a:p>
          <a:p>
            <a:pPr lvl="1"/>
            <a:r>
              <a:rPr lang="en-US" dirty="0" smtClean="0"/>
              <a:t>Will start laying the </a:t>
            </a:r>
            <a:r>
              <a:rPr lang="en-US" smtClean="0"/>
              <a:t>groundwork Fall 2016</a:t>
            </a:r>
            <a:endParaRPr lang="en-US" dirty="0" smtClean="0"/>
          </a:p>
        </p:txBody>
      </p:sp>
    </p:spTree>
    <p:extLst>
      <p:ext uri="{BB962C8B-B14F-4D97-AF65-F5344CB8AC3E}">
        <p14:creationId xmlns:p14="http://schemas.microsoft.com/office/powerpoint/2010/main" val="3493290282"/>
      </p:ext>
    </p:extLst>
  </p:cSld>
  <p:clrMapOvr>
    <a:masterClrMapping/>
  </p:clrMapOvr>
</p:sld>
</file>

<file path=ppt/theme/theme1.xml><?xml version="1.0" encoding="utf-8"?>
<a:theme xmlns:a="http://schemas.openxmlformats.org/drawingml/2006/main" name="1_Office Theme">
  <a:themeElements>
    <a:clrScheme name="Custom 2">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B5121B"/>
      </a:hlink>
      <a:folHlink>
        <a:srgbClr val="B5121B"/>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523</Words>
  <Application>Microsoft Office PowerPoint</Application>
  <PresentationFormat>Widescreen</PresentationFormat>
  <Paragraphs>74</Paragraphs>
  <Slides>9</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Neutraface 2 Text Bold</vt:lpstr>
      <vt:lpstr>Neutraface 2 Text Book</vt:lpstr>
      <vt:lpstr>Neutraface 2 Text Demi</vt:lpstr>
      <vt:lpstr>Perpetua</vt:lpstr>
      <vt:lpstr>1_Office Theme</vt:lpstr>
      <vt:lpstr>English Forward</vt:lpstr>
      <vt:lpstr>English Forward Training System</vt:lpstr>
      <vt:lpstr>English Forward Training System (cont.)</vt:lpstr>
      <vt:lpstr>The English Forward Curriculum</vt:lpstr>
      <vt:lpstr>The Question</vt:lpstr>
      <vt:lpstr>Considerations</vt:lpstr>
      <vt:lpstr>What Was Accomplished</vt:lpstr>
      <vt:lpstr>What’s Left</vt:lpstr>
      <vt:lpstr>What’s Next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Forward</dc:title>
  <dc:creator>Justin DeBrosse</dc:creator>
  <cp:lastModifiedBy>Justin DeBrosse</cp:lastModifiedBy>
  <cp:revision>12</cp:revision>
  <dcterms:created xsi:type="dcterms:W3CDTF">2016-07-08T18:16:01Z</dcterms:created>
  <dcterms:modified xsi:type="dcterms:W3CDTF">2016-07-19T21:59:49Z</dcterms:modified>
</cp:coreProperties>
</file>