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C2C"/>
    <a:srgbClr val="B80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Grid="0">
      <p:cViewPr varScale="1">
        <p:scale>
          <a:sx n="38" d="100"/>
          <a:sy n="38" d="100"/>
        </p:scale>
        <p:origin x="6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79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B71BF-00F1-41DA-96F5-8818746658DD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DED34-BC99-4EFC-A866-16E47413B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7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“This is Mike. He wants</a:t>
            </a:r>
            <a:r>
              <a:rPr lang="en-US" baseline="0" dirty="0" smtClean="0"/>
              <a:t> to be a mechanic.”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DED34-BC99-4EFC-A866-16E47413BA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17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“This is Samantha. She is a nurse.”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DED34-BC99-4EFC-A866-16E47413BA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41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“If she gets into medical school, she will be able to get a job in a hospital.”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DED34-BC99-4EFC-A866-16E47413BA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04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“After she gets her MD, she will be able to work as a doctor.”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DED34-BC99-4EFC-A866-16E47413BA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76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“This is Mike. He wants</a:t>
            </a:r>
            <a:r>
              <a:rPr lang="en-US" baseline="0" dirty="0" smtClean="0"/>
              <a:t> to be a mechanic.”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DED34-BC99-4EFC-A866-16E47413BA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28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“If he</a:t>
            </a:r>
            <a:r>
              <a:rPr lang="en-US" baseline="0" dirty="0" smtClean="0"/>
              <a:t> goes to vocational school, he can work in a shop.”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DED34-BC99-4EFC-A866-16E47413BA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90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“If he goes to a four-year university, he</a:t>
            </a:r>
            <a:r>
              <a:rPr lang="en-US" baseline="0" dirty="0" smtClean="0"/>
              <a:t> can own his own shop.”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DED34-BC99-4EFC-A866-16E47413BA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0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“This is Cynthia.</a:t>
            </a:r>
            <a:r>
              <a:rPr lang="en-US" baseline="0" dirty="0" smtClean="0"/>
              <a:t> She is in law school.”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DED34-BC99-4EFC-A866-16E47413BA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17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“If she gets her degree,</a:t>
            </a:r>
            <a:r>
              <a:rPr lang="en-US" baseline="0" dirty="0" smtClean="0"/>
              <a:t> she will be able to get a job as a lawyer.”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DED34-BC99-4EFC-A866-16E47413BA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63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“If she does well as a lawyer, she will be able to own her own law firm.”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DED34-BC99-4EFC-A866-16E47413BA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39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“This is Andrew. He is getting his high school equivalency</a:t>
            </a:r>
            <a:r>
              <a:rPr lang="en-US" baseline="0" dirty="0" smtClean="0"/>
              <a:t> (</a:t>
            </a:r>
            <a:r>
              <a:rPr lang="en-US" dirty="0" smtClean="0"/>
              <a:t>HSE).”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DED34-BC99-4EFC-A866-16E47413BA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7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“If he</a:t>
            </a:r>
            <a:r>
              <a:rPr lang="en-US" baseline="0" dirty="0" smtClean="0"/>
              <a:t> goes to vocational school, he can work in a shop.”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DED34-BC99-4EFC-A866-16E47413BA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11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“If he gets his HSE, he will be able to go to trade school.”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DED34-BC99-4EFC-A866-16E47413BA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42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“If he goes to trade school, he will be able to become</a:t>
            </a:r>
            <a:r>
              <a:rPr lang="en-US" baseline="0" dirty="0" smtClean="0"/>
              <a:t> a welder and earn very good money.”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DED34-BC99-4EFC-A866-16E47413BA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2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“This is Samantha. She is a nurse.”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DED34-BC99-4EFC-A866-16E47413BA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92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“If she gets into medical school, she will be able to get a job in a hospital.”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DED34-BC99-4EFC-A866-16E47413BA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89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“After she gets her MD, she will be able to work as a doctor.”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DED34-BC99-4EFC-A866-16E47413BA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32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“If he goes to a four-year university, he</a:t>
            </a:r>
            <a:r>
              <a:rPr lang="en-US" baseline="0" dirty="0" smtClean="0"/>
              <a:t> can own his own shop.”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DED34-BC99-4EFC-A866-16E47413BA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31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“This is Cynthia.</a:t>
            </a:r>
            <a:r>
              <a:rPr lang="en-US" baseline="0" dirty="0" smtClean="0"/>
              <a:t> She is in law school.”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DED34-BC99-4EFC-A866-16E47413BA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2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“If she gets her degree,</a:t>
            </a:r>
            <a:r>
              <a:rPr lang="en-US" baseline="0" dirty="0" smtClean="0"/>
              <a:t> she will be able to get a job as a lawyer.”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DED34-BC99-4EFC-A866-16E47413BA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46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“If she does well as a lawyer, she will be able to own her own law firm.”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DED34-BC99-4EFC-A866-16E47413BA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13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“Andrew is working to get his high school equivalency (HSE).”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DED34-BC99-4EFC-A866-16E47413BA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32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“If he gets his HSE, he will be able to go to trade school.”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DED34-BC99-4EFC-A866-16E47413BA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32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“If he goes to trade school, he will be able to become</a:t>
            </a:r>
            <a:r>
              <a:rPr lang="en-US" baseline="0" dirty="0" smtClean="0"/>
              <a:t> a welder and earn very good money.”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DED34-BC99-4EFC-A866-16E47413BA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D2D3-EAAC-4A25-ABF8-AD6153E948D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A48D-3499-499D-949F-57353CCE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3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D2D3-EAAC-4A25-ABF8-AD6153E948D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A48D-3499-499D-949F-57353CCE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5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D2D3-EAAC-4A25-ABF8-AD6153E948D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A48D-3499-499D-949F-57353CCE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2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D2D3-EAAC-4A25-ABF8-AD6153E948D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A48D-3499-499D-949F-57353CCE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4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D2D3-EAAC-4A25-ABF8-AD6153E948D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A48D-3499-499D-949F-57353CCE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D2D3-EAAC-4A25-ABF8-AD6153E948D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A48D-3499-499D-949F-57353CCE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6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D2D3-EAAC-4A25-ABF8-AD6153E948D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A48D-3499-499D-949F-57353CCE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1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D2D3-EAAC-4A25-ABF8-AD6153E948D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A48D-3499-499D-949F-57353CCE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3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D2D3-EAAC-4A25-ABF8-AD6153E948D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A48D-3499-499D-949F-57353CCE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D2D3-EAAC-4A25-ABF8-AD6153E948D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A48D-3499-499D-949F-57353CCE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7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D2D3-EAAC-4A25-ABF8-AD6153E948D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A48D-3499-499D-949F-57353CCE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0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BD2D3-EAAC-4A25-ABF8-AD6153E948D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4A48D-3499-499D-949F-57353CCE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8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17441"/>
            <a:ext cx="9144000" cy="79252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B80007"/>
                </a:solidFill>
                <a:latin typeface="Neutra Cond Bold" panose="02000000000000000000" pitchFamily="50" charset="0"/>
              </a:rPr>
              <a:t>Furthering</a:t>
            </a:r>
            <a:r>
              <a:rPr lang="en-US" sz="5400" b="1" dirty="0" smtClean="0">
                <a:solidFill>
                  <a:srgbClr val="B80007"/>
                </a:solidFill>
                <a:latin typeface="Neutra Cond Bold" panose="02000000000000000000" pitchFamily="50" charset="0"/>
              </a:rPr>
              <a:t> Your Education</a:t>
            </a:r>
            <a:endParaRPr lang="en-US" sz="5400" b="1" dirty="0">
              <a:solidFill>
                <a:srgbClr val="B80007"/>
              </a:solidFill>
              <a:latin typeface="Neutra Cond Bold" panose="02000000000000000000" pitchFamily="50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01529" y="2550017"/>
            <a:ext cx="7289443" cy="12879"/>
          </a:xfrm>
          <a:prstGeom prst="line">
            <a:avLst/>
          </a:prstGeom>
          <a:ln w="76200">
            <a:solidFill>
              <a:srgbClr val="B800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01530" y="3754662"/>
            <a:ext cx="7289443" cy="12879"/>
          </a:xfrm>
          <a:prstGeom prst="line">
            <a:avLst/>
          </a:prstGeom>
          <a:ln w="76200">
            <a:solidFill>
              <a:srgbClr val="B800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68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B80007"/>
                </a:solidFill>
                <a:latin typeface="Neutraface 2 Text Book" panose="020B0503020202020102" pitchFamily="34" charset="0"/>
              </a:rPr>
              <a:t>ANDREW</a:t>
            </a:r>
            <a:endParaRPr lang="en-US" sz="3400" b="1" dirty="0">
              <a:solidFill>
                <a:srgbClr val="B80007"/>
              </a:solidFill>
              <a:latin typeface="Neutraface 2 Text Book" panose="020B0503020202020102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57" y="1690688"/>
            <a:ext cx="4619685" cy="3429000"/>
          </a:xfrm>
        </p:spPr>
      </p:pic>
    </p:spTree>
    <p:extLst>
      <p:ext uri="{BB962C8B-B14F-4D97-AF65-F5344CB8AC3E}">
        <p14:creationId xmlns:p14="http://schemas.microsoft.com/office/powerpoint/2010/main" val="2554277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B80007"/>
                </a:solidFill>
                <a:latin typeface="Neutraface 2 Text Book" panose="020B0503020202020102" pitchFamily="34" charset="0"/>
              </a:rPr>
              <a:t>SAMANTHA</a:t>
            </a:r>
            <a:endParaRPr lang="en-US" sz="3400" b="1" dirty="0">
              <a:solidFill>
                <a:srgbClr val="B80007"/>
              </a:solidFill>
              <a:latin typeface="Neutraface 2 Text Book" panose="020B0503020202020102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690688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321576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B80007"/>
                </a:solidFill>
                <a:latin typeface="Neutraface 2 Text Book" panose="020B0503020202020102" pitchFamily="34" charset="0"/>
              </a:rPr>
              <a:t>SAMANTHA</a:t>
            </a:r>
            <a:endParaRPr lang="en-US" sz="3400" b="1" dirty="0">
              <a:solidFill>
                <a:srgbClr val="B80007"/>
              </a:solidFill>
              <a:latin typeface="Neutraface 2 Text Book" panose="020B0503020202020102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690688"/>
            <a:ext cx="5143500" cy="3429000"/>
          </a:xfrm>
        </p:spPr>
      </p:pic>
    </p:spTree>
    <p:extLst>
      <p:ext uri="{BB962C8B-B14F-4D97-AF65-F5344CB8AC3E}">
        <p14:creationId xmlns:p14="http://schemas.microsoft.com/office/powerpoint/2010/main" val="2743498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B80007"/>
                </a:solidFill>
                <a:latin typeface="Neutraface 2 Text Book" panose="020B0503020202020102" pitchFamily="34" charset="0"/>
              </a:rPr>
              <a:t>SAMANTHA</a:t>
            </a:r>
            <a:endParaRPr lang="en-US" sz="3400" b="1" dirty="0">
              <a:solidFill>
                <a:srgbClr val="B80007"/>
              </a:solidFill>
              <a:latin typeface="Neutraface 2 Text Book" panose="020B0503020202020102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42" y="1690688"/>
            <a:ext cx="5137915" cy="3429000"/>
          </a:xfrm>
        </p:spPr>
      </p:pic>
    </p:spTree>
    <p:extLst>
      <p:ext uri="{BB962C8B-B14F-4D97-AF65-F5344CB8AC3E}">
        <p14:creationId xmlns:p14="http://schemas.microsoft.com/office/powerpoint/2010/main" val="16871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B80007"/>
                </a:solidFill>
                <a:latin typeface="Neutraface 2 Text Book" panose="020B0503020202020102" pitchFamily="34" charset="0"/>
              </a:rPr>
              <a:t>MIKE</a:t>
            </a:r>
            <a:endParaRPr lang="en-US" sz="3400" b="1" dirty="0">
              <a:solidFill>
                <a:srgbClr val="B80007"/>
              </a:solidFill>
              <a:latin typeface="Neutraface 2 Text Book" panose="020B0503020202020102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690688"/>
            <a:ext cx="5143500" cy="3429000"/>
          </a:xfrm>
        </p:spPr>
      </p:pic>
      <p:sp>
        <p:nvSpPr>
          <p:cNvPr id="5" name="TextBox 4"/>
          <p:cNvSpPr txBox="1"/>
          <p:nvPr/>
        </p:nvSpPr>
        <p:spPr>
          <a:xfrm>
            <a:off x="2781300" y="5334000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272C2C"/>
                </a:solidFill>
                <a:latin typeface="Neutraface 2 Text Book" panose="020B0503020202020102" pitchFamily="34" charset="0"/>
              </a:rPr>
              <a:t>This is Mike. He wants</a:t>
            </a:r>
            <a:r>
              <a:rPr lang="en-US" sz="3000" baseline="0" dirty="0" smtClean="0">
                <a:solidFill>
                  <a:srgbClr val="272C2C"/>
                </a:solidFill>
                <a:latin typeface="Neutraface 2 Text Book" panose="020B0503020202020102" pitchFamily="34" charset="0"/>
              </a:rPr>
              <a:t> to be a mechanic.</a:t>
            </a:r>
            <a:endParaRPr lang="en-US" sz="3000" dirty="0">
              <a:solidFill>
                <a:srgbClr val="272C2C"/>
              </a:solidFill>
              <a:latin typeface="Neutraface 2 Text Book" panose="020B0503020202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65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B80007"/>
                </a:solidFill>
                <a:latin typeface="Neutraface 2 Text Book" panose="020B0503020202020102" pitchFamily="34" charset="0"/>
              </a:rPr>
              <a:t>MIKE</a:t>
            </a:r>
            <a:endParaRPr lang="en-US" sz="3400" b="1" dirty="0">
              <a:solidFill>
                <a:srgbClr val="B80007"/>
              </a:solidFill>
              <a:latin typeface="Neutraface 2 Text Book" panose="020B0503020202020102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690688"/>
            <a:ext cx="5143500" cy="3429000"/>
          </a:xfrm>
        </p:spPr>
      </p:pic>
      <p:sp>
        <p:nvSpPr>
          <p:cNvPr id="6" name="TextBox 5"/>
          <p:cNvSpPr txBox="1"/>
          <p:nvPr/>
        </p:nvSpPr>
        <p:spPr>
          <a:xfrm>
            <a:off x="2781300" y="53340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272C2C"/>
                </a:solidFill>
                <a:latin typeface="Neutraface 2 Text Book" panose="020B0503020202020102" pitchFamily="34" charset="0"/>
              </a:rPr>
              <a:t>If he goes to vocational school, he can work in a shop. </a:t>
            </a:r>
            <a:endParaRPr lang="en-US" sz="3000" dirty="0">
              <a:solidFill>
                <a:srgbClr val="272C2C"/>
              </a:solidFill>
              <a:latin typeface="Neutraface 2 Text Book" panose="020B0503020202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6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B80007"/>
                </a:solidFill>
                <a:latin typeface="Neutraface 2 Text Book" panose="020B0503020202020102" pitchFamily="34" charset="0"/>
              </a:rPr>
              <a:t>MIKE</a:t>
            </a:r>
            <a:endParaRPr lang="en-US" sz="3400" b="1" dirty="0">
              <a:solidFill>
                <a:srgbClr val="B80007"/>
              </a:solidFill>
              <a:latin typeface="Neutraface 2 Text Book" panose="020B0503020202020102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71" y="1690688"/>
            <a:ext cx="5142857" cy="3429000"/>
          </a:xfrm>
        </p:spPr>
      </p:pic>
      <p:sp>
        <p:nvSpPr>
          <p:cNvPr id="6" name="TextBox 5"/>
          <p:cNvSpPr txBox="1"/>
          <p:nvPr/>
        </p:nvSpPr>
        <p:spPr>
          <a:xfrm>
            <a:off x="2781300" y="53340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272C2C"/>
                </a:solidFill>
                <a:latin typeface="Neutraface 2 Text Book" panose="020B0503020202020102" pitchFamily="34" charset="0"/>
              </a:rPr>
              <a:t>If he goes to a four-year university, he can own his own shop. </a:t>
            </a:r>
            <a:endParaRPr lang="en-US" sz="3000" dirty="0">
              <a:solidFill>
                <a:srgbClr val="272C2C"/>
              </a:solidFill>
              <a:latin typeface="Neutraface 2 Text Book" panose="020B0503020202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6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B80007"/>
                </a:solidFill>
                <a:latin typeface="Neutraface 2 Text Book" panose="020B0503020202020102" pitchFamily="34" charset="0"/>
              </a:rPr>
              <a:t>CYNTHIA</a:t>
            </a:r>
            <a:endParaRPr lang="en-US" sz="3400" b="1" dirty="0">
              <a:solidFill>
                <a:srgbClr val="B80007"/>
              </a:solidFill>
              <a:latin typeface="Neutraface 2 Text Book" panose="020B0503020202020102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690688"/>
            <a:ext cx="5143500" cy="3429000"/>
          </a:xfrm>
        </p:spPr>
      </p:pic>
      <p:sp>
        <p:nvSpPr>
          <p:cNvPr id="5" name="TextBox 4"/>
          <p:cNvSpPr txBox="1"/>
          <p:nvPr/>
        </p:nvSpPr>
        <p:spPr>
          <a:xfrm>
            <a:off x="2781300" y="5334000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272C2C"/>
                </a:solidFill>
                <a:latin typeface="Neutraface 2 Text Book" panose="020B0503020202020102" pitchFamily="34" charset="0"/>
              </a:rPr>
              <a:t>This is Cynthia. She is in law school. </a:t>
            </a:r>
            <a:endParaRPr lang="en-US" sz="3000" dirty="0">
              <a:solidFill>
                <a:srgbClr val="272C2C"/>
              </a:solidFill>
              <a:latin typeface="Neutraface 2 Text Book" panose="020B0503020202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95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B80007"/>
                </a:solidFill>
                <a:latin typeface="Neutraface 2 Text Book" panose="020B0503020202020102" pitchFamily="34" charset="0"/>
              </a:rPr>
              <a:t>CYNTHIA</a:t>
            </a:r>
            <a:endParaRPr lang="en-US" sz="3400" b="1" dirty="0">
              <a:solidFill>
                <a:srgbClr val="B80007"/>
              </a:solidFill>
              <a:latin typeface="Neutraface 2 Text Book" panose="020B0503020202020102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29" y="1690688"/>
            <a:ext cx="4569142" cy="3429000"/>
          </a:xfrm>
        </p:spPr>
      </p:pic>
      <p:sp>
        <p:nvSpPr>
          <p:cNvPr id="6" name="TextBox 5"/>
          <p:cNvSpPr txBox="1"/>
          <p:nvPr/>
        </p:nvSpPr>
        <p:spPr>
          <a:xfrm>
            <a:off x="2781300" y="53340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272C2C"/>
                </a:solidFill>
                <a:latin typeface="Neutraface 2 Text Book" panose="020B0503020202020102" pitchFamily="34" charset="0"/>
              </a:rPr>
              <a:t>If she gets her degree, she will be able to get a job as a lawyer. </a:t>
            </a:r>
            <a:endParaRPr lang="en-US" sz="3000" dirty="0">
              <a:solidFill>
                <a:srgbClr val="272C2C"/>
              </a:solidFill>
              <a:latin typeface="Neutraface 2 Text Book" panose="020B0503020202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26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B80007"/>
                </a:solidFill>
                <a:latin typeface="Neutraface 2 Text Book" panose="020B0503020202020102" pitchFamily="34" charset="0"/>
              </a:rPr>
              <a:t>CYNTHIA</a:t>
            </a:r>
            <a:endParaRPr lang="en-US" sz="3400" b="1" dirty="0">
              <a:solidFill>
                <a:srgbClr val="B80007"/>
              </a:solidFill>
              <a:latin typeface="Neutraface 2 Text Book" panose="020B0503020202020102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690688"/>
            <a:ext cx="5143500" cy="3429000"/>
          </a:xfrm>
        </p:spPr>
      </p:pic>
      <p:sp>
        <p:nvSpPr>
          <p:cNvPr id="5" name="TextBox 4"/>
          <p:cNvSpPr txBox="1"/>
          <p:nvPr/>
        </p:nvSpPr>
        <p:spPr>
          <a:xfrm>
            <a:off x="2781300" y="53340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272C2C"/>
                </a:solidFill>
                <a:latin typeface="Neutraface 2 Text Book" panose="020B0503020202020102" pitchFamily="34" charset="0"/>
              </a:rPr>
              <a:t>If she does well as a lawyer, she will be able to own her own law firm. </a:t>
            </a:r>
            <a:endParaRPr lang="en-US" sz="3000" dirty="0">
              <a:solidFill>
                <a:srgbClr val="272C2C"/>
              </a:solidFill>
              <a:latin typeface="Neutraface 2 Text Book" panose="020B0503020202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7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B80007"/>
                </a:solidFill>
                <a:latin typeface="Neutraface 2 Text Book" panose="020B0503020202020102" pitchFamily="34" charset="0"/>
              </a:rPr>
              <a:t>MIKE</a:t>
            </a:r>
            <a:endParaRPr lang="en-US" sz="3400" b="1" dirty="0">
              <a:solidFill>
                <a:srgbClr val="B80007"/>
              </a:solidFill>
              <a:latin typeface="Neutraface 2 Text Book" panose="020B0503020202020102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690688"/>
            <a:ext cx="5143500" cy="3429000"/>
          </a:xfrm>
        </p:spPr>
      </p:pic>
    </p:spTree>
    <p:extLst>
      <p:ext uri="{BB962C8B-B14F-4D97-AF65-F5344CB8AC3E}">
        <p14:creationId xmlns:p14="http://schemas.microsoft.com/office/powerpoint/2010/main" val="12167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B80007"/>
                </a:solidFill>
                <a:latin typeface="Neutraface 2 Text Book" panose="020B0503020202020102" pitchFamily="34" charset="0"/>
              </a:rPr>
              <a:t>ANDREW</a:t>
            </a:r>
            <a:endParaRPr lang="en-US" sz="3400" b="1" dirty="0">
              <a:solidFill>
                <a:srgbClr val="B80007"/>
              </a:solidFill>
              <a:latin typeface="Neutraface 2 Text Book" panose="020B0503020202020102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375" y="1690688"/>
            <a:ext cx="5517249" cy="3429000"/>
          </a:xfrm>
        </p:spPr>
      </p:pic>
      <p:sp>
        <p:nvSpPr>
          <p:cNvPr id="4" name="TextBox 3"/>
          <p:cNvSpPr txBox="1"/>
          <p:nvPr/>
        </p:nvSpPr>
        <p:spPr>
          <a:xfrm>
            <a:off x="2781300" y="5334000"/>
            <a:ext cx="6629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Andrew </a:t>
            </a:r>
            <a:r>
              <a:rPr lang="en-US" sz="3200" dirty="0"/>
              <a:t>is working to get his high school equivalency (HSE</a:t>
            </a:r>
            <a:r>
              <a:rPr lang="en-US" sz="3200" dirty="0" smtClean="0"/>
              <a:t>). </a:t>
            </a:r>
            <a:endParaRPr lang="en-US" sz="3200" dirty="0"/>
          </a:p>
          <a:p>
            <a:pPr algn="ctr"/>
            <a:r>
              <a:rPr lang="en-US" sz="3000" dirty="0" smtClean="0">
                <a:solidFill>
                  <a:srgbClr val="272C2C"/>
                </a:solidFill>
                <a:latin typeface="Neutraface 2 Text Book" panose="020B0503020202020102" pitchFamily="34" charset="0"/>
              </a:rPr>
              <a:t> </a:t>
            </a:r>
            <a:endParaRPr lang="en-US" sz="3000" dirty="0">
              <a:solidFill>
                <a:srgbClr val="272C2C"/>
              </a:solidFill>
              <a:latin typeface="Neutraface 2 Text Book" panose="020B0503020202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60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B80007"/>
                </a:solidFill>
                <a:latin typeface="Neutraface 2 Text Book" panose="020B0503020202020102" pitchFamily="34" charset="0"/>
              </a:rPr>
              <a:t>ANDREW</a:t>
            </a:r>
            <a:endParaRPr lang="en-US" sz="3400" b="1" dirty="0">
              <a:solidFill>
                <a:srgbClr val="B80007"/>
              </a:solidFill>
              <a:latin typeface="Neutraface 2 Text Book" panose="020B0503020202020102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690688"/>
            <a:ext cx="5143500" cy="3429000"/>
          </a:xfrm>
        </p:spPr>
      </p:pic>
      <p:sp>
        <p:nvSpPr>
          <p:cNvPr id="4" name="TextBox 3"/>
          <p:cNvSpPr txBox="1"/>
          <p:nvPr/>
        </p:nvSpPr>
        <p:spPr>
          <a:xfrm>
            <a:off x="2781300" y="53340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272C2C"/>
                </a:solidFill>
                <a:latin typeface="Neutraface 2 Text Book" panose="020B0503020202020102" pitchFamily="34" charset="0"/>
              </a:rPr>
              <a:t>If he gets his HSE, he will be able to go to trade school. </a:t>
            </a:r>
            <a:endParaRPr lang="en-US" sz="3000" dirty="0">
              <a:solidFill>
                <a:srgbClr val="272C2C"/>
              </a:solidFill>
              <a:latin typeface="Neutraface 2 Text Book" panose="020B0503020202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17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B80007"/>
                </a:solidFill>
                <a:latin typeface="Neutraface 2 Text Book" panose="020B0503020202020102" pitchFamily="34" charset="0"/>
              </a:rPr>
              <a:t>ANDREW</a:t>
            </a:r>
            <a:endParaRPr lang="en-US" sz="3400" b="1" dirty="0">
              <a:solidFill>
                <a:srgbClr val="B80007"/>
              </a:solidFill>
              <a:latin typeface="Neutraface 2 Text Book" panose="020B0503020202020102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57" y="1690688"/>
            <a:ext cx="4619685" cy="3429000"/>
          </a:xfrm>
        </p:spPr>
      </p:pic>
      <p:sp>
        <p:nvSpPr>
          <p:cNvPr id="4" name="TextBox 3"/>
          <p:cNvSpPr txBox="1"/>
          <p:nvPr/>
        </p:nvSpPr>
        <p:spPr>
          <a:xfrm>
            <a:off x="2781300" y="5334000"/>
            <a:ext cx="662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272C2C"/>
                </a:solidFill>
                <a:latin typeface="Neutraface 2 Text Book" panose="020B0503020202020102" pitchFamily="34" charset="0"/>
              </a:rPr>
              <a:t>If he goes to trade school, he will be able to become a welder and earn very good money. </a:t>
            </a:r>
            <a:endParaRPr lang="en-US" sz="3000" dirty="0">
              <a:solidFill>
                <a:srgbClr val="272C2C"/>
              </a:solidFill>
              <a:latin typeface="Neutraface 2 Text Book" panose="020B0503020202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41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B80007"/>
                </a:solidFill>
                <a:latin typeface="Neutraface 2 Text Book" panose="020B0503020202020102" pitchFamily="34" charset="0"/>
              </a:rPr>
              <a:t>SAMANTHA</a:t>
            </a:r>
            <a:endParaRPr lang="en-US" sz="3400" b="1" dirty="0">
              <a:solidFill>
                <a:srgbClr val="B80007"/>
              </a:solidFill>
              <a:latin typeface="Neutraface 2 Text Book" panose="020B0503020202020102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690688"/>
            <a:ext cx="3429000" cy="3429000"/>
          </a:xfrm>
        </p:spPr>
      </p:pic>
      <p:sp>
        <p:nvSpPr>
          <p:cNvPr id="4" name="TextBox 3"/>
          <p:cNvSpPr txBox="1"/>
          <p:nvPr/>
        </p:nvSpPr>
        <p:spPr>
          <a:xfrm>
            <a:off x="2781300" y="5334000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272C2C"/>
                </a:solidFill>
                <a:latin typeface="Neutraface 2 Text Book" panose="020B0503020202020102" pitchFamily="34" charset="0"/>
              </a:rPr>
              <a:t>This is Samantha. She is a nurse. </a:t>
            </a:r>
            <a:endParaRPr lang="en-US" sz="3000" dirty="0">
              <a:solidFill>
                <a:srgbClr val="272C2C"/>
              </a:solidFill>
              <a:latin typeface="Neutraface 2 Text Book" panose="020B0503020202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14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B80007"/>
                </a:solidFill>
                <a:latin typeface="Neutraface 2 Text Book" panose="020B0503020202020102" pitchFamily="34" charset="0"/>
              </a:rPr>
              <a:t>SAMANTHA</a:t>
            </a:r>
            <a:endParaRPr lang="en-US" sz="3400" b="1" dirty="0">
              <a:solidFill>
                <a:srgbClr val="B80007"/>
              </a:solidFill>
              <a:latin typeface="Neutraface 2 Text Book" panose="020B0503020202020102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690688"/>
            <a:ext cx="5143500" cy="3429000"/>
          </a:xfrm>
        </p:spPr>
      </p:pic>
      <p:sp>
        <p:nvSpPr>
          <p:cNvPr id="4" name="TextBox 3"/>
          <p:cNvSpPr txBox="1"/>
          <p:nvPr/>
        </p:nvSpPr>
        <p:spPr>
          <a:xfrm>
            <a:off x="2781300" y="53340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272C2C"/>
                </a:solidFill>
                <a:latin typeface="Neutraface 2 Text Book" panose="020B0503020202020102" pitchFamily="34" charset="0"/>
              </a:rPr>
              <a:t>If she gets into medical school, she will be able to get a job in a hospital. </a:t>
            </a:r>
            <a:endParaRPr lang="en-US" sz="3000" dirty="0">
              <a:solidFill>
                <a:srgbClr val="272C2C"/>
              </a:solidFill>
              <a:latin typeface="Neutraface 2 Text Book" panose="020B0503020202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67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B80007"/>
                </a:solidFill>
                <a:latin typeface="Neutraface 2 Text Book" panose="020B0503020202020102" pitchFamily="34" charset="0"/>
              </a:rPr>
              <a:t>SAMANTHA</a:t>
            </a:r>
            <a:endParaRPr lang="en-US" sz="3400" b="1" dirty="0">
              <a:solidFill>
                <a:srgbClr val="B80007"/>
              </a:solidFill>
              <a:latin typeface="Neutraface 2 Text Book" panose="020B0503020202020102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42" y="1690688"/>
            <a:ext cx="5137915" cy="3429000"/>
          </a:xfrm>
        </p:spPr>
      </p:pic>
      <p:sp>
        <p:nvSpPr>
          <p:cNvPr id="4" name="TextBox 3"/>
          <p:cNvSpPr txBox="1"/>
          <p:nvPr/>
        </p:nvSpPr>
        <p:spPr>
          <a:xfrm>
            <a:off x="2781300" y="53340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272C2C"/>
                </a:solidFill>
                <a:latin typeface="Neutraface 2 Text Book" panose="020B0503020202020102" pitchFamily="34" charset="0"/>
              </a:rPr>
              <a:t>After she gets her MD, she will be able to work as a doctor.</a:t>
            </a:r>
            <a:endParaRPr lang="en-US" sz="3000" dirty="0">
              <a:solidFill>
                <a:srgbClr val="272C2C"/>
              </a:solidFill>
              <a:latin typeface="Neutraface 2 Text Book" panose="020B0503020202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0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B80007"/>
                </a:solidFill>
                <a:latin typeface="Neutraface 2 Text Book" panose="020B0503020202020102" pitchFamily="34" charset="0"/>
              </a:rPr>
              <a:t>MIKE</a:t>
            </a:r>
            <a:endParaRPr lang="en-US" sz="3400" b="1" dirty="0">
              <a:solidFill>
                <a:srgbClr val="B80007"/>
              </a:solidFill>
              <a:latin typeface="Neutraface 2 Text Book" panose="020B0503020202020102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690688"/>
            <a:ext cx="5143500" cy="3429000"/>
          </a:xfrm>
        </p:spPr>
      </p:pic>
    </p:spTree>
    <p:extLst>
      <p:ext uri="{BB962C8B-B14F-4D97-AF65-F5344CB8AC3E}">
        <p14:creationId xmlns:p14="http://schemas.microsoft.com/office/powerpoint/2010/main" val="320758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B80007"/>
                </a:solidFill>
                <a:latin typeface="Neutraface 2 Text Book" panose="020B0503020202020102" pitchFamily="34" charset="0"/>
              </a:rPr>
              <a:t>MIKE</a:t>
            </a:r>
            <a:endParaRPr lang="en-US" sz="3400" b="1" dirty="0">
              <a:solidFill>
                <a:srgbClr val="B80007"/>
              </a:solidFill>
              <a:latin typeface="Neutraface 2 Text Book" panose="020B0503020202020102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71" y="1690688"/>
            <a:ext cx="5142857" cy="3429000"/>
          </a:xfrm>
        </p:spPr>
      </p:pic>
    </p:spTree>
    <p:extLst>
      <p:ext uri="{BB962C8B-B14F-4D97-AF65-F5344CB8AC3E}">
        <p14:creationId xmlns:p14="http://schemas.microsoft.com/office/powerpoint/2010/main" val="289241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B80007"/>
                </a:solidFill>
                <a:latin typeface="Neutraface 2 Text Book" panose="020B0503020202020102" pitchFamily="34" charset="0"/>
              </a:rPr>
              <a:t>CYNTHIA</a:t>
            </a:r>
            <a:endParaRPr lang="en-US" sz="3400" b="1" dirty="0">
              <a:solidFill>
                <a:srgbClr val="B80007"/>
              </a:solidFill>
              <a:latin typeface="Neutraface 2 Text Book" panose="020B0503020202020102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690688"/>
            <a:ext cx="5143500" cy="3429000"/>
          </a:xfrm>
        </p:spPr>
      </p:pic>
    </p:spTree>
    <p:extLst>
      <p:ext uri="{BB962C8B-B14F-4D97-AF65-F5344CB8AC3E}">
        <p14:creationId xmlns:p14="http://schemas.microsoft.com/office/powerpoint/2010/main" val="305436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B80007"/>
                </a:solidFill>
                <a:latin typeface="Neutraface 2 Text Book" panose="020B0503020202020102" pitchFamily="34" charset="0"/>
              </a:rPr>
              <a:t>CYNTHIA</a:t>
            </a:r>
            <a:endParaRPr lang="en-US" sz="3400" b="1" dirty="0">
              <a:solidFill>
                <a:srgbClr val="B80007"/>
              </a:solidFill>
              <a:latin typeface="Neutraface 2 Text Book" panose="020B0503020202020102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29" y="1690688"/>
            <a:ext cx="4569142" cy="3429000"/>
          </a:xfrm>
        </p:spPr>
      </p:pic>
    </p:spTree>
    <p:extLst>
      <p:ext uri="{BB962C8B-B14F-4D97-AF65-F5344CB8AC3E}">
        <p14:creationId xmlns:p14="http://schemas.microsoft.com/office/powerpoint/2010/main" val="382007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B80007"/>
                </a:solidFill>
                <a:latin typeface="Neutraface 2 Text Book" panose="020B0503020202020102" pitchFamily="34" charset="0"/>
              </a:rPr>
              <a:t>CYNTHIA</a:t>
            </a:r>
            <a:endParaRPr lang="en-US" sz="3400" b="1" dirty="0">
              <a:solidFill>
                <a:srgbClr val="B80007"/>
              </a:solidFill>
              <a:latin typeface="Neutraface 2 Text Book" panose="020B0503020202020102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690688"/>
            <a:ext cx="5143500" cy="3429000"/>
          </a:xfrm>
        </p:spPr>
      </p:pic>
    </p:spTree>
    <p:extLst>
      <p:ext uri="{BB962C8B-B14F-4D97-AF65-F5344CB8AC3E}">
        <p14:creationId xmlns:p14="http://schemas.microsoft.com/office/powerpoint/2010/main" val="352829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B80007"/>
                </a:solidFill>
                <a:latin typeface="Neutraface 2 Text Book" panose="020B0503020202020102" pitchFamily="34" charset="0"/>
              </a:rPr>
              <a:t>ANDREW</a:t>
            </a:r>
            <a:endParaRPr lang="en-US" sz="3400" b="1" dirty="0">
              <a:solidFill>
                <a:srgbClr val="B80007"/>
              </a:solidFill>
              <a:latin typeface="Neutraface 2 Text Book" panose="020B0503020202020102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375" y="1690688"/>
            <a:ext cx="5517249" cy="3429000"/>
          </a:xfrm>
        </p:spPr>
      </p:pic>
    </p:spTree>
    <p:extLst>
      <p:ext uri="{BB962C8B-B14F-4D97-AF65-F5344CB8AC3E}">
        <p14:creationId xmlns:p14="http://schemas.microsoft.com/office/powerpoint/2010/main" val="963277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B80007"/>
                </a:solidFill>
                <a:latin typeface="Neutraface 2 Text Book" panose="020B0503020202020102" pitchFamily="34" charset="0"/>
              </a:rPr>
              <a:t>ANDREW</a:t>
            </a:r>
            <a:endParaRPr lang="en-US" sz="3400" b="1" dirty="0">
              <a:solidFill>
                <a:srgbClr val="B80007"/>
              </a:solidFill>
              <a:latin typeface="Neutraface 2 Text Book" panose="020B0503020202020102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690688"/>
            <a:ext cx="5143500" cy="3429000"/>
          </a:xfrm>
        </p:spPr>
      </p:pic>
    </p:spTree>
    <p:extLst>
      <p:ext uri="{BB962C8B-B14F-4D97-AF65-F5344CB8AC3E}">
        <p14:creationId xmlns:p14="http://schemas.microsoft.com/office/powerpoint/2010/main" val="3332939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618</Words>
  <Application>Microsoft Office PowerPoint</Application>
  <PresentationFormat>Widescreen</PresentationFormat>
  <Paragraphs>86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Neutra Cond Bold</vt:lpstr>
      <vt:lpstr>Neutraface 2 Text Book</vt:lpstr>
      <vt:lpstr>Office Theme</vt:lpstr>
      <vt:lpstr>Furthering Your Education</vt:lpstr>
      <vt:lpstr>MIKE</vt:lpstr>
      <vt:lpstr>MIKE</vt:lpstr>
      <vt:lpstr>MIKE</vt:lpstr>
      <vt:lpstr>CYNTHIA</vt:lpstr>
      <vt:lpstr>CYNTHIA</vt:lpstr>
      <vt:lpstr>CYNTHIA</vt:lpstr>
      <vt:lpstr>ANDREW</vt:lpstr>
      <vt:lpstr>ANDREW</vt:lpstr>
      <vt:lpstr>ANDREW</vt:lpstr>
      <vt:lpstr>SAMANTHA</vt:lpstr>
      <vt:lpstr>SAMANTHA</vt:lpstr>
      <vt:lpstr>SAMANTHA</vt:lpstr>
      <vt:lpstr>MIKE</vt:lpstr>
      <vt:lpstr>MIKE</vt:lpstr>
      <vt:lpstr>MIKE</vt:lpstr>
      <vt:lpstr>CYNTHIA</vt:lpstr>
      <vt:lpstr>CYNTHIA</vt:lpstr>
      <vt:lpstr>CYNTHIA</vt:lpstr>
      <vt:lpstr>ANDREW</vt:lpstr>
      <vt:lpstr>ANDREW</vt:lpstr>
      <vt:lpstr>ANDREW</vt:lpstr>
      <vt:lpstr>SAMANTHA</vt:lpstr>
      <vt:lpstr>SAMANTHA</vt:lpstr>
      <vt:lpstr>SAMANTHA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Furthering Your Education</dc:title>
  <dc:creator>Justin DeBrosse</dc:creator>
  <cp:lastModifiedBy>Justin DeBrosse</cp:lastModifiedBy>
  <cp:revision>15</cp:revision>
  <dcterms:created xsi:type="dcterms:W3CDTF">2017-03-20T20:31:58Z</dcterms:created>
  <dcterms:modified xsi:type="dcterms:W3CDTF">2017-04-03T15:51:51Z</dcterms:modified>
</cp:coreProperties>
</file>