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0"/>
  </p:notesMasterIdLst>
  <p:sldIdLst>
    <p:sldId id="257" r:id="rId7"/>
    <p:sldId id="258" r:id="rId8"/>
    <p:sldId id="259" r:id="rId9"/>
    <p:sldId id="260" r:id="rId10"/>
    <p:sldId id="261" r:id="rId11"/>
    <p:sldId id="263" r:id="rId12"/>
    <p:sldId id="264" r:id="rId13"/>
    <p:sldId id="265" r:id="rId14"/>
    <p:sldId id="266" r:id="rId15"/>
    <p:sldId id="269" r:id="rId16"/>
    <p:sldId id="279" r:id="rId17"/>
    <p:sldId id="280" r:id="rId18"/>
    <p:sldId id="282" r:id="rId19"/>
    <p:sldId id="270" r:id="rId20"/>
    <p:sldId id="271" r:id="rId21"/>
    <p:sldId id="272" r:id="rId22"/>
    <p:sldId id="273" r:id="rId23"/>
    <p:sldId id="274" r:id="rId24"/>
    <p:sldId id="275" r:id="rId25"/>
    <p:sldId id="276" r:id="rId26"/>
    <p:sldId id="277" r:id="rId27"/>
    <p:sldId id="278" r:id="rId28"/>
    <p:sldId id="281"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0" autoAdjust="0"/>
    <p:restoredTop sz="74506" autoAdjust="0"/>
  </p:normalViewPr>
  <p:slideViewPr>
    <p:cSldViewPr snapToGrid="0">
      <p:cViewPr varScale="1">
        <p:scale>
          <a:sx n="55" d="100"/>
          <a:sy n="55" d="100"/>
        </p:scale>
        <p:origin x="113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234C459A-6C5D-4441-957F-DC92CA2D744E}" type="datetimeFigureOut">
              <a:rPr lang="en-US" smtClean="0"/>
              <a:t>5/20/2016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93893D5E-08C2-4EC8-869D-B663A868CC76}" type="slidenum">
              <a:rPr lang="en-US" smtClean="0"/>
              <a:t>‹#›</a:t>
            </a:fld>
            <a:endParaRPr lang="en-US"/>
          </a:p>
        </p:txBody>
      </p:sp>
    </p:spTree>
    <p:extLst>
      <p:ext uri="{BB962C8B-B14F-4D97-AF65-F5344CB8AC3E}">
        <p14:creationId xmlns:p14="http://schemas.microsoft.com/office/powerpoint/2010/main" val="253258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918" y="4495520"/>
            <a:ext cx="5743335" cy="4968732"/>
          </a:xfrm>
        </p:spPr>
        <p:txBody>
          <a:bodyPr>
            <a:normAutofit fontScale="92500" lnSpcReduction="10000"/>
          </a:bodyPr>
          <a:lstStyle/>
          <a:p>
            <a:pPr eaLnBrk="1" hangingPunct="1">
              <a:spcBef>
                <a:spcPct val="0"/>
              </a:spcBef>
            </a:pPr>
            <a:r>
              <a:rPr lang="en-US" b="1" dirty="0" smtClean="0"/>
              <a:t>Time Allotted: </a:t>
            </a:r>
            <a:r>
              <a:rPr lang="en-US" b="0" dirty="0" smtClean="0"/>
              <a:t>3</a:t>
            </a:r>
            <a:r>
              <a:rPr lang="en-US" dirty="0" smtClean="0"/>
              <a:t> minutes</a:t>
            </a:r>
            <a:endParaRPr lang="en-US" b="1" dirty="0" smtClean="0"/>
          </a:p>
          <a:p>
            <a:pPr eaLnBrk="1" hangingPunct="1">
              <a:spcBef>
                <a:spcPct val="0"/>
              </a:spcBef>
            </a:pPr>
            <a:r>
              <a:rPr lang="en-US" b="1" dirty="0" smtClean="0"/>
              <a:t>Supplies:</a:t>
            </a:r>
            <a:endParaRPr lang="en-US" b="0" dirty="0" smtClean="0"/>
          </a:p>
          <a:p>
            <a:pPr eaLnBrk="1" hangingPunct="1">
              <a:spcBef>
                <a:spcPct val="0"/>
              </a:spcBef>
            </a:pPr>
            <a:r>
              <a:rPr lang="en-US" b="1" dirty="0" smtClean="0"/>
              <a:t>Training Materials:</a:t>
            </a:r>
          </a:p>
          <a:p>
            <a:pPr eaLnBrk="1" hangingPunct="1">
              <a:spcBef>
                <a:spcPct val="0"/>
              </a:spcBef>
            </a:pPr>
            <a:r>
              <a:rPr lang="en-US" b="1" dirty="0" smtClean="0"/>
              <a:t>Handouts:</a:t>
            </a:r>
          </a:p>
          <a:p>
            <a:pPr eaLnBrk="1" hangingPunct="1">
              <a:spcBef>
                <a:spcPct val="0"/>
              </a:spcBef>
            </a:pPr>
            <a:r>
              <a:rPr lang="en-US" b="1" dirty="0" smtClean="0"/>
              <a:t>Guide</a:t>
            </a:r>
            <a:r>
              <a:rPr lang="en-US" b="1" baseline="0" dirty="0" smtClean="0"/>
              <a:t> Pages:</a:t>
            </a:r>
            <a:endParaRPr lang="en-US" b="1" dirty="0" smtClean="0"/>
          </a:p>
          <a:p>
            <a:pPr eaLnBrk="1" hangingPunct="1">
              <a:spcBef>
                <a:spcPct val="0"/>
              </a:spcBef>
            </a:pPr>
            <a:endParaRPr lang="en-US" sz="1000" b="1" dirty="0"/>
          </a:p>
          <a:p>
            <a:pPr eaLnBrk="1" hangingPunct="1">
              <a:spcBef>
                <a:spcPct val="0"/>
              </a:spcBef>
            </a:pPr>
            <a:r>
              <a:rPr lang="en-US" b="1" dirty="0" smtClean="0"/>
              <a:t>Presentation Notes:</a:t>
            </a:r>
          </a:p>
          <a:p>
            <a:pPr eaLnBrk="1" hangingPunct="1">
              <a:spcBef>
                <a:spcPct val="0"/>
              </a:spcBef>
              <a:buFontTx/>
              <a:buNone/>
            </a:pPr>
            <a:r>
              <a:rPr lang="en-US" u="sng" dirty="0" smtClean="0"/>
              <a:t>Welcome</a:t>
            </a:r>
            <a:r>
              <a:rPr lang="en-US" u="sng" baseline="0" dirty="0" smtClean="0"/>
              <a:t> &amp; Introductions</a:t>
            </a:r>
            <a:endParaRPr lang="en-US" u="sng" dirty="0" smtClean="0"/>
          </a:p>
          <a:p>
            <a:pPr eaLnBrk="1" hangingPunct="1">
              <a:spcBef>
                <a:spcPct val="0"/>
              </a:spcBef>
              <a:buFontTx/>
              <a:buChar char="•"/>
            </a:pPr>
            <a:r>
              <a:rPr lang="en-US" dirty="0" smtClean="0"/>
              <a:t> Welcome everyone and thank them for attending</a:t>
            </a:r>
          </a:p>
          <a:p>
            <a:pPr eaLnBrk="1" hangingPunct="1">
              <a:spcBef>
                <a:spcPct val="0"/>
              </a:spcBef>
              <a:buFontTx/>
              <a:buNone/>
            </a:pPr>
            <a:endParaRPr lang="en-US" dirty="0" smtClean="0"/>
          </a:p>
          <a:p>
            <a:pPr eaLnBrk="1" hangingPunct="1">
              <a:spcBef>
                <a:spcPct val="0"/>
              </a:spcBef>
              <a:buFontTx/>
              <a:buChar char="•"/>
            </a:pPr>
            <a:r>
              <a:rPr lang="en-US" baseline="0" dirty="0" smtClean="0"/>
              <a:t> Ask for a little information about your audience. Are they instructors? Program Staff? Administrators? </a:t>
            </a:r>
            <a:endParaRPr lang="en-US" dirty="0" smtClean="0"/>
          </a:p>
          <a:p>
            <a:pPr eaLnBrk="1" hangingPunct="1">
              <a:spcBef>
                <a:spcPct val="0"/>
              </a:spcBef>
              <a:buFontTx/>
              <a:buChar char="•"/>
            </a:pPr>
            <a:endParaRPr lang="en-US" dirty="0" smtClean="0"/>
          </a:p>
          <a:p>
            <a:pPr eaLnBrk="1" hangingPunct="1">
              <a:spcBef>
                <a:spcPct val="0"/>
              </a:spcBef>
              <a:buFontTx/>
              <a:buChar char="•"/>
            </a:pPr>
            <a:r>
              <a:rPr lang="en-US" dirty="0" smtClean="0"/>
              <a:t> Presenter introduction</a:t>
            </a:r>
          </a:p>
          <a:p>
            <a:pPr eaLnBrk="1" hangingPunct="1">
              <a:spcBef>
                <a:spcPct val="0"/>
              </a:spcBef>
              <a:buFontTx/>
              <a:buChar char="•"/>
            </a:pPr>
            <a:endParaRPr lang="en-US" dirty="0" smtClean="0"/>
          </a:p>
          <a:p>
            <a:pPr eaLnBrk="1" hangingPunct="1">
              <a:spcBef>
                <a:spcPct val="0"/>
              </a:spcBef>
              <a:buFontTx/>
              <a:buChar char="•"/>
            </a:pPr>
            <a:r>
              <a:rPr lang="en-US" dirty="0" smtClean="0"/>
              <a:t> Give</a:t>
            </a:r>
            <a:r>
              <a:rPr lang="en-US" baseline="0" dirty="0" smtClean="0"/>
              <a:t> a brief description of the Literacy Coalition and the Literacy Forward program.</a:t>
            </a:r>
          </a:p>
          <a:p>
            <a:pPr lvl="1">
              <a:spcBef>
                <a:spcPct val="0"/>
              </a:spcBef>
              <a:buFont typeface="Arial" pitchFamily="34" charset="0"/>
              <a:buNone/>
            </a:pPr>
            <a:r>
              <a:rPr lang="en-US" dirty="0" smtClean="0"/>
              <a:t>Literacy Coalition:</a:t>
            </a:r>
          </a:p>
          <a:p>
            <a:pPr lvl="1">
              <a:spcBef>
                <a:spcPct val="0"/>
              </a:spcBef>
              <a:buFont typeface="Arial" pitchFamily="34" charset="0"/>
              <a:buNone/>
            </a:pPr>
            <a:r>
              <a:rPr lang="en-US" dirty="0" smtClean="0"/>
              <a:t>- Nonprofit founded in 2001</a:t>
            </a:r>
          </a:p>
          <a:p>
            <a:pPr lvl="1">
              <a:spcBef>
                <a:spcPct val="0"/>
              </a:spcBef>
              <a:buFontTx/>
              <a:buChar char="-"/>
            </a:pPr>
            <a:r>
              <a:rPr lang="en-US" dirty="0" smtClean="0"/>
              <a:t> Mission: to improve the quality and availability of literacy instruction</a:t>
            </a:r>
            <a:r>
              <a:rPr lang="en-US" baseline="0" dirty="0" smtClean="0"/>
              <a:t> for</a:t>
            </a:r>
            <a:r>
              <a:rPr lang="en-US" dirty="0" smtClean="0"/>
              <a:t> Central Texans</a:t>
            </a:r>
          </a:p>
          <a:p>
            <a:pPr lvl="1">
              <a:spcBef>
                <a:spcPct val="0"/>
              </a:spcBef>
              <a:buFontTx/>
              <a:buChar char="-"/>
            </a:pPr>
            <a:r>
              <a:rPr lang="en-US" dirty="0" smtClean="0"/>
              <a:t> An umbrella organization that supports over 40 literacy agencies and programs by providing: resources, training, research, advocacy, and client and volunteer referrals</a:t>
            </a:r>
          </a:p>
          <a:p>
            <a:pPr lvl="1">
              <a:spcBef>
                <a:spcPct val="0"/>
              </a:spcBef>
              <a:buFontTx/>
              <a:buNone/>
            </a:pPr>
            <a:r>
              <a:rPr lang="en-US" dirty="0" smtClean="0"/>
              <a:t>Literacy</a:t>
            </a:r>
            <a:r>
              <a:rPr lang="en-US" baseline="0" dirty="0" smtClean="0"/>
              <a:t> Forward:</a:t>
            </a:r>
          </a:p>
          <a:p>
            <a:pPr marL="641525" lvl="1" indent="-174961">
              <a:spcBef>
                <a:spcPct val="0"/>
              </a:spcBef>
              <a:buFontTx/>
              <a:buChar char="-"/>
            </a:pPr>
            <a:r>
              <a:rPr lang="en-US" dirty="0" smtClean="0"/>
              <a:t>Improves the</a:t>
            </a:r>
            <a:r>
              <a:rPr lang="en-US" baseline="0" dirty="0" smtClean="0"/>
              <a:t> quality of instruction happening in adult literacy classrooms through trainings, resource development, and technical support.</a:t>
            </a:r>
          </a:p>
          <a:p>
            <a:pPr marL="641525" lvl="1" indent="-174961">
              <a:spcBef>
                <a:spcPct val="0"/>
              </a:spcBef>
              <a:buFontTx/>
              <a:buChar char="-"/>
            </a:pPr>
            <a:r>
              <a:rPr lang="en-US" baseline="0" dirty="0" smtClean="0"/>
              <a:t>English Forward: a program of Literacy Forward targeted at adult ESL programs</a:t>
            </a:r>
            <a:endParaRPr lang="en-US" dirty="0" smtClean="0"/>
          </a:p>
          <a:p>
            <a:pPr>
              <a:spcBef>
                <a:spcPct val="0"/>
              </a:spcBef>
              <a:buFont typeface="Arial" pitchFamily="34" charset="0"/>
              <a:buChar char="•"/>
            </a:pPr>
            <a:endParaRPr lang="en-US" dirty="0" smtClean="0"/>
          </a:p>
          <a:p>
            <a:pPr defTabSz="950856">
              <a:spcBef>
                <a:spcPct val="0"/>
              </a:spcBef>
              <a:buFont typeface="Arial" pitchFamily="34" charset="0"/>
              <a:buChar char="•"/>
              <a:defRPr/>
            </a:pPr>
            <a:r>
              <a:rPr lang="en-US" dirty="0" smtClean="0"/>
              <a:t> To learn more about the Literacy Coalition, direct participants to our website.</a:t>
            </a:r>
          </a:p>
          <a:p>
            <a:pPr defTabSz="950856">
              <a:spcBef>
                <a:spcPct val="0"/>
              </a:spcBef>
              <a:buFont typeface="Arial" pitchFamily="34" charset="0"/>
              <a:buChar char="•"/>
              <a:defRPr/>
            </a:pPr>
            <a:endParaRPr lang="en-US" dirty="0" smtClean="0"/>
          </a:p>
          <a:p>
            <a:pPr marL="174961" indent="-174961" defTabSz="933126">
              <a:spcBef>
                <a:spcPct val="0"/>
              </a:spcBef>
              <a:buFont typeface="Arial" panose="020B0604020202020204" pitchFamily="34" charset="0"/>
              <a:buChar char="•"/>
              <a:defRPr/>
            </a:pPr>
            <a:r>
              <a:rPr lang="en-US" dirty="0" smtClean="0"/>
              <a:t>Give a</a:t>
            </a:r>
            <a:r>
              <a:rPr lang="en-US" baseline="0" dirty="0" smtClean="0"/>
              <a:t> brief</a:t>
            </a:r>
            <a:r>
              <a:rPr lang="en-US" dirty="0" smtClean="0"/>
              <a:t> overview of the Dollar General funding and how</a:t>
            </a:r>
            <a:r>
              <a:rPr lang="en-US" baseline="0" dirty="0" smtClean="0"/>
              <a:t> the national venture has worked so far</a:t>
            </a:r>
            <a:endParaRPr lang="en-US" dirty="0" smtClean="0"/>
          </a:p>
          <a:p>
            <a:pPr lvl="1">
              <a:buFont typeface="Arial" pitchFamily="34" charset="0"/>
              <a:buNone/>
            </a:pPr>
            <a:endParaRPr lang="en-US" sz="1000" dirty="0"/>
          </a:p>
          <a:p>
            <a:pPr lvl="1">
              <a:buFont typeface="Arial" pitchFamily="34" charset="0"/>
              <a:buNone/>
            </a:pPr>
            <a:endParaRPr lang="en-US" sz="1000" dirty="0"/>
          </a:p>
        </p:txBody>
      </p:sp>
      <p:sp>
        <p:nvSpPr>
          <p:cNvPr id="4" name="Slide Number Placeholder 3"/>
          <p:cNvSpPr>
            <a:spLocks noGrp="1"/>
          </p:cNvSpPr>
          <p:nvPr>
            <p:ph type="sldNum" sz="quarter" idx="10"/>
          </p:nvPr>
        </p:nvSpPr>
        <p:spPr>
          <a:xfrm>
            <a:off x="5902873" y="8989398"/>
            <a:ext cx="1274635" cy="473213"/>
          </a:xfrm>
        </p:spPr>
        <p:txBody>
          <a:bodyPr/>
          <a:lstStyle/>
          <a:p>
            <a:fld id="{8D54E6E8-73C1-4679-8CC8-12F52B8481D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3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918" y="4495520"/>
            <a:ext cx="5743335" cy="4968732"/>
          </a:xfrm>
        </p:spPr>
        <p:txBody>
          <a:bodyPr>
            <a:normAutofit lnSpcReduction="10000"/>
          </a:bodyPr>
          <a:lstStyle/>
          <a:p>
            <a:pPr eaLnBrk="1" hangingPunct="1">
              <a:spcBef>
                <a:spcPct val="0"/>
              </a:spcBef>
            </a:pPr>
            <a:r>
              <a:rPr lang="en-US" b="1" dirty="0" smtClean="0"/>
              <a:t>Time Allotted: </a:t>
            </a:r>
            <a:r>
              <a:rPr lang="en-US" b="0" dirty="0" smtClean="0"/>
              <a:t>10</a:t>
            </a:r>
            <a:r>
              <a:rPr lang="en-US" dirty="0" smtClean="0"/>
              <a:t>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 </a:t>
            </a:r>
            <a:r>
              <a:rPr lang="en-US" dirty="0" smtClean="0"/>
              <a:t>English Forward Curriculum, </a:t>
            </a:r>
            <a:r>
              <a:rPr lang="en-US" b="0" dirty="0" smtClean="0"/>
              <a:t>EFC Guiding Principles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 </a:t>
            </a:r>
            <a:r>
              <a:rPr lang="en-US" dirty="0" smtClean="0"/>
              <a:t>27-28</a:t>
            </a:r>
          </a:p>
          <a:p>
            <a:pPr eaLnBrk="1" hangingPunct="1">
              <a:spcBef>
                <a:spcPct val="0"/>
              </a:spcBef>
            </a:pPr>
            <a:r>
              <a:rPr lang="en-US" b="1" dirty="0" smtClean="0"/>
              <a:t>Curriculum Pages: </a:t>
            </a:r>
            <a:r>
              <a:rPr lang="en-US" dirty="0" smtClean="0"/>
              <a:t>5-6, 23-27</a:t>
            </a:r>
            <a:endParaRPr lang="en-US" b="1" dirty="0" smtClean="0"/>
          </a:p>
          <a:p>
            <a:pPr eaLnBrk="1" hangingPunct="1">
              <a:spcBef>
                <a:spcPct val="0"/>
              </a:spcBef>
            </a:pPr>
            <a:endParaRPr lang="en-US" sz="1000" b="1" dirty="0"/>
          </a:p>
          <a:p>
            <a:pPr eaLnBrk="1" hangingPunct="1">
              <a:spcBef>
                <a:spcPct val="0"/>
              </a:spcBef>
            </a:pPr>
            <a:r>
              <a:rPr lang="en-US" b="1" dirty="0" smtClean="0"/>
              <a:t>Presentation Notes:</a:t>
            </a:r>
          </a:p>
          <a:p>
            <a:pPr marL="713142" lvl="1" indent="-237714">
              <a:spcBef>
                <a:spcPct val="0"/>
              </a:spcBef>
              <a:buFont typeface="+mj-lt"/>
              <a:buAutoNum type="arabicPeriod"/>
            </a:pPr>
            <a:r>
              <a:rPr lang="en-US" sz="1000" u="sng" dirty="0" smtClean="0"/>
              <a:t>Beginning ESL classrooms</a:t>
            </a:r>
            <a:r>
              <a:rPr lang="en-US" sz="1000" dirty="0" smtClean="0"/>
              <a:t>: Low/high beginning</a:t>
            </a:r>
            <a:r>
              <a:rPr lang="en-US" sz="1000" baseline="0" dirty="0" smtClean="0"/>
              <a:t> according to the NRS; SPLs 2-3. </a:t>
            </a:r>
            <a:endParaRPr lang="en-US" sz="1000" dirty="0" smtClean="0"/>
          </a:p>
          <a:p>
            <a:pPr marL="713142" lvl="1" indent="-237714">
              <a:spcBef>
                <a:spcPct val="0"/>
              </a:spcBef>
              <a:buFont typeface="+mj-lt"/>
              <a:buAutoNum type="arabicPeriod"/>
            </a:pPr>
            <a:r>
              <a:rPr lang="en-US" sz="1000" u="sng" dirty="0" smtClean="0"/>
              <a:t>60-100 hours of instruction</a:t>
            </a:r>
            <a:r>
              <a:rPr lang="en-US" sz="1000" dirty="0" smtClean="0"/>
              <a:t>: This is including the extensive number of Extension Activities. (</a:t>
            </a:r>
            <a:r>
              <a:rPr lang="en-US" sz="1000" u="sng" dirty="0" smtClean="0"/>
              <a:t>Note to trainers</a:t>
            </a:r>
            <a:r>
              <a:rPr lang="en-US" sz="1000" dirty="0" smtClean="0"/>
              <a:t>: The EFC covers the first 60-100 hours of instruction because studies show this is the average amount of time students are with a program.)</a:t>
            </a:r>
          </a:p>
          <a:p>
            <a:pPr marL="713142" lvl="1" indent="-237714">
              <a:spcBef>
                <a:spcPct val="0"/>
              </a:spcBef>
              <a:buFont typeface="+mj-lt"/>
              <a:buAutoNum type="arabicPeriod"/>
            </a:pPr>
            <a:r>
              <a:rPr lang="en-US" sz="1000" u="sng" dirty="0" smtClean="0"/>
              <a:t>Focus on Oral Communication</a:t>
            </a:r>
            <a:r>
              <a:rPr lang="en-US" sz="1000" dirty="0" smtClean="0"/>
              <a:t>: The EFC </a:t>
            </a:r>
            <a:r>
              <a:rPr lang="en-US" sz="1000" b="1" dirty="0" smtClean="0"/>
              <a:t>does not have an accompanying student workbook</a:t>
            </a:r>
            <a:r>
              <a:rPr lang="en-US" sz="1000" dirty="0" smtClean="0"/>
              <a:t>. This is intentional.  The purpose of a workbook is usually writing practice, and since the Curriculum both focuses on oral language skills and is meant to be tailored for each individual class and program, a workbook would be counter to the EFC Guiding Principles.</a:t>
            </a:r>
          </a:p>
          <a:p>
            <a:pPr marL="713142" lvl="1" indent="-237714">
              <a:spcBef>
                <a:spcPct val="0"/>
              </a:spcBef>
            </a:pPr>
            <a:r>
              <a:rPr lang="en-US" sz="1000" dirty="0" smtClean="0"/>
              <a:t>4.	</a:t>
            </a:r>
            <a:r>
              <a:rPr lang="en-US" sz="1000" u="sng" dirty="0" smtClean="0"/>
              <a:t>Flexibility</a:t>
            </a:r>
            <a:r>
              <a:rPr lang="en-US" sz="1000" dirty="0" smtClean="0"/>
              <a:t>:</a:t>
            </a:r>
          </a:p>
          <a:p>
            <a:pPr marL="955809" lvl="2" indent="-237714">
              <a:spcBef>
                <a:spcPct val="0"/>
              </a:spcBef>
              <a:buFont typeface="Arial" pitchFamily="34" charset="0"/>
              <a:buChar char="•"/>
            </a:pPr>
            <a:r>
              <a:rPr lang="en-US" sz="1000" b="1" dirty="0" smtClean="0"/>
              <a:t>Incorporating textbooks:</a:t>
            </a:r>
            <a:r>
              <a:rPr lang="en-US" sz="1000" dirty="0" smtClean="0"/>
              <a:t> Refer back to the pictures Karen uses throughout the lesson demonstration. Many were taken from the textbook her class was using.</a:t>
            </a:r>
          </a:p>
          <a:p>
            <a:pPr marL="955809" lvl="2" indent="-237714">
              <a:spcBef>
                <a:spcPct val="0"/>
              </a:spcBef>
              <a:buFont typeface="Arial" pitchFamily="34" charset="0"/>
              <a:buChar char="•"/>
            </a:pPr>
            <a:r>
              <a:rPr lang="en-US" sz="1000" b="1" dirty="0" smtClean="0"/>
              <a:t>Adapting the lessons to make them your own</a:t>
            </a:r>
          </a:p>
          <a:p>
            <a:pPr marL="713142" lvl="1" indent="-237714">
              <a:spcBef>
                <a:spcPct val="0"/>
              </a:spcBef>
            </a:pPr>
            <a:r>
              <a:rPr lang="en-US" dirty="0" smtClean="0"/>
              <a:t>5.	</a:t>
            </a:r>
            <a:r>
              <a:rPr lang="en-US" u="sng" dirty="0" smtClean="0"/>
              <a:t>Reviewing</a:t>
            </a:r>
          </a:p>
          <a:p>
            <a:pPr marL="713142" lvl="1" indent="-237714">
              <a:spcBef>
                <a:spcPct val="0"/>
              </a:spcBef>
            </a:pPr>
            <a:r>
              <a:rPr lang="en-US" b="0" baseline="0" dirty="0" smtClean="0"/>
              <a:t>6.	</a:t>
            </a:r>
            <a:r>
              <a:rPr lang="en-US" b="0" u="sng" baseline="0" dirty="0" smtClean="0"/>
              <a:t>Timing</a:t>
            </a:r>
          </a:p>
          <a:p>
            <a:pPr marL="713142" lvl="1" indent="-237714">
              <a:spcBef>
                <a:spcPct val="0"/>
              </a:spcBef>
            </a:pPr>
            <a:r>
              <a:rPr lang="en-US" b="0" baseline="0" dirty="0" smtClean="0"/>
              <a:t>7.	</a:t>
            </a:r>
            <a:r>
              <a:rPr lang="en-US" b="0" u="sng" baseline="0" dirty="0" smtClean="0"/>
              <a:t>Modeling</a:t>
            </a:r>
            <a:r>
              <a:rPr lang="en-US" b="0" baseline="0" dirty="0" smtClean="0"/>
              <a:t>:</a:t>
            </a:r>
          </a:p>
          <a:p>
            <a:pPr marL="713142" lvl="1" indent="-237714">
              <a:spcBef>
                <a:spcPct val="0"/>
              </a:spcBef>
            </a:pPr>
            <a:r>
              <a:rPr lang="en-US" b="0" baseline="0" dirty="0" smtClean="0"/>
              <a:t>8.	</a:t>
            </a:r>
            <a:r>
              <a:rPr lang="en-US" b="0" u="sng" baseline="0" dirty="0" smtClean="0"/>
              <a:t>Peer-to-Peer Interaction</a:t>
            </a:r>
          </a:p>
          <a:p>
            <a:pPr marL="713142" lvl="1" indent="-237714">
              <a:spcBef>
                <a:spcPct val="0"/>
              </a:spcBef>
            </a:pPr>
            <a:r>
              <a:rPr lang="en-US" b="0" baseline="0" dirty="0" smtClean="0"/>
              <a:t>9.	</a:t>
            </a:r>
            <a:r>
              <a:rPr lang="en-US" b="0" u="sng" baseline="0" dirty="0" smtClean="0"/>
              <a:t>Student Talk Time</a:t>
            </a:r>
          </a:p>
          <a:p>
            <a:pPr marL="713142" lvl="1" indent="-237714">
              <a:spcBef>
                <a:spcPct val="0"/>
              </a:spcBef>
              <a:buAutoNum type="arabicPeriod" startAt="10"/>
            </a:pPr>
            <a:r>
              <a:rPr lang="en-US" b="0" u="sng" baseline="0" dirty="0" smtClean="0"/>
              <a:t>Supplemental Materials</a:t>
            </a:r>
            <a:r>
              <a:rPr lang="en-US" b="0" u="none" baseline="0" dirty="0" smtClean="0"/>
              <a:t>: </a:t>
            </a:r>
          </a:p>
          <a:p>
            <a:pPr marL="1188569" lvl="2" indent="-237714">
              <a:spcBef>
                <a:spcPct val="0"/>
              </a:spcBef>
              <a:buFont typeface="Arial" pitchFamily="34" charset="0"/>
              <a:buChar char="•"/>
            </a:pPr>
            <a:r>
              <a:rPr lang="en-US" b="0" u="none" baseline="0" dirty="0" smtClean="0"/>
              <a:t>Show the icon that designates a Supplemental Material and show participants where to find supplemental materials on the portal (if you didn’t already do this during the web portal overview).</a:t>
            </a:r>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9724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Time Allotted: </a:t>
            </a:r>
            <a:r>
              <a:rPr lang="en-US" b="0" dirty="0" smtClean="0"/>
              <a:t>10</a:t>
            </a:r>
            <a:r>
              <a:rPr lang="en-US" dirty="0" smtClean="0"/>
              <a:t>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 </a:t>
            </a:r>
            <a:r>
              <a:rPr lang="en-US" dirty="0" smtClean="0"/>
              <a:t>The Lesson Flow, Lesson 4.3 Symptoms and Medications</a:t>
            </a:r>
            <a:endParaRPr lang="en-US" b="1" dirty="0" smtClean="0"/>
          </a:p>
          <a:p>
            <a:pPr eaLnBrk="1" hangingPunct="1">
              <a:spcBef>
                <a:spcPct val="0"/>
              </a:spcBef>
            </a:pPr>
            <a:r>
              <a:rPr lang="en-US" b="1" dirty="0" smtClean="0"/>
              <a:t>Guide Pages: </a:t>
            </a:r>
            <a:r>
              <a:rPr lang="en-US" dirty="0" smtClean="0"/>
              <a:t>99-113 (Section 3)</a:t>
            </a:r>
          </a:p>
          <a:p>
            <a:pPr eaLnBrk="1" hangingPunct="1">
              <a:spcBef>
                <a:spcPct val="0"/>
              </a:spcBef>
            </a:pPr>
            <a:endParaRPr lang="en-US" sz="1000" b="1" dirty="0"/>
          </a:p>
          <a:p>
            <a:pPr eaLnBrk="1" hangingPunct="1">
              <a:spcBef>
                <a:spcPct val="0"/>
              </a:spcBef>
            </a:pPr>
            <a:r>
              <a:rPr lang="en-US" sz="1000" b="1" dirty="0"/>
              <a:t>Presentation Notes:</a:t>
            </a:r>
          </a:p>
          <a:p>
            <a:pPr eaLnBrk="1" hangingPunct="1">
              <a:spcBef>
                <a:spcPct val="0"/>
              </a:spcBef>
              <a:buFont typeface="Arial" pitchFamily="34" charset="0"/>
              <a:buChar char="•"/>
            </a:pPr>
            <a:r>
              <a:rPr lang="en-US" sz="1000" dirty="0"/>
              <a:t> Remind participants that Step Two is where the instructor presents information. This step is where instructors introduce the language and vocabulary that the students will need to use later in the lesson.</a:t>
            </a:r>
          </a:p>
          <a:p>
            <a:pPr eaLnBrk="1" hangingPunct="1">
              <a:spcBef>
                <a:spcPct val="0"/>
              </a:spcBef>
              <a:buFont typeface="Arial" pitchFamily="34" charset="0"/>
              <a:buChar char="•"/>
            </a:pPr>
            <a:r>
              <a:rPr lang="en-US" sz="1000" dirty="0"/>
              <a:t> Pass out copies of Lesson 4.3, Symptoms and Medication</a:t>
            </a:r>
          </a:p>
          <a:p>
            <a:pPr lvl="1" eaLnBrk="1" hangingPunct="1">
              <a:spcBef>
                <a:spcPct val="0"/>
              </a:spcBef>
              <a:buFont typeface="Arial" pitchFamily="34" charset="0"/>
              <a:buChar char="•"/>
            </a:pPr>
            <a:r>
              <a:rPr lang="en-US" sz="1000" dirty="0"/>
              <a:t> Have participants look over step two before watching the video</a:t>
            </a:r>
          </a:p>
          <a:p>
            <a:pPr eaLnBrk="1" hangingPunct="1">
              <a:spcBef>
                <a:spcPct val="0"/>
              </a:spcBef>
              <a:buFont typeface="Arial" pitchFamily="34" charset="0"/>
              <a:buChar char="•"/>
            </a:pPr>
            <a:r>
              <a:rPr lang="en-US" sz="1000" dirty="0"/>
              <a:t> Direct participants to the Guide for more detailed information.</a:t>
            </a:r>
          </a:p>
          <a:p>
            <a:pPr eaLnBrk="1" hangingPunct="1">
              <a:spcBef>
                <a:spcPct val="0"/>
              </a:spcBef>
              <a:buFont typeface="Arial" pitchFamily="34" charset="0"/>
              <a:buNone/>
            </a:pPr>
            <a:endParaRPr lang="en-US" sz="1000" dirty="0"/>
          </a:p>
          <a:p>
            <a:pPr lvl="1" eaLnBrk="1" hangingPunct="1">
              <a:spcBef>
                <a:spcPct val="0"/>
              </a:spcBef>
              <a:buFont typeface="Arial" pitchFamily="34" charset="0"/>
              <a:buNone/>
            </a:pPr>
            <a:endParaRPr lang="en-US" sz="1000" dirty="0"/>
          </a:p>
          <a:p>
            <a:pPr lvl="1" eaLnBrk="1" hangingPunct="1">
              <a:spcBef>
                <a:spcPct val="0"/>
              </a:spcBef>
              <a:buFont typeface="Arial" pitchFamily="34" charset="0"/>
              <a:buNone/>
            </a:pPr>
            <a:endParaRPr lang="en-US" sz="1000" dirty="0"/>
          </a:p>
          <a:p>
            <a:pPr lvl="1" eaLnBrk="1" hangingPunct="1">
              <a:spcBef>
                <a:spcPct val="0"/>
              </a:spcBef>
              <a:buFont typeface="Arial" pitchFamily="34" charset="0"/>
              <a:buNone/>
            </a:pPr>
            <a:endParaRPr lang="en-US" sz="1000" dirty="0"/>
          </a:p>
          <a:p>
            <a:endParaRPr lang="en-US" dirty="0"/>
          </a:p>
        </p:txBody>
      </p:sp>
      <p:sp>
        <p:nvSpPr>
          <p:cNvPr id="4" name="Slide Number Placeholder 3"/>
          <p:cNvSpPr>
            <a:spLocks noGrp="1"/>
          </p:cNvSpPr>
          <p:nvPr>
            <p:ph type="sldNum" sz="quarter" idx="10"/>
          </p:nvPr>
        </p:nvSpPr>
        <p:spPr/>
        <p:txBody>
          <a:bodyPr/>
          <a:lstStyle/>
          <a:p>
            <a:fld id="{93893D5E-08C2-4EC8-869D-B663A868CC76}" type="slidenum">
              <a:rPr lang="en-US" smtClean="0"/>
              <a:t>11</a:t>
            </a:fld>
            <a:endParaRPr lang="en-US"/>
          </a:p>
        </p:txBody>
      </p:sp>
    </p:spTree>
    <p:extLst>
      <p:ext uri="{BB962C8B-B14F-4D97-AF65-F5344CB8AC3E}">
        <p14:creationId xmlns:p14="http://schemas.microsoft.com/office/powerpoint/2010/main" val="283144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pPr>
              <a:spcBef>
                <a:spcPct val="0"/>
              </a:spcBef>
            </a:pPr>
            <a:r>
              <a:rPr lang="en-US" sz="1300" b="1" dirty="0" smtClean="0"/>
              <a:t>Time Allotted: </a:t>
            </a:r>
            <a:r>
              <a:rPr lang="en-US" sz="1300" b="0" dirty="0" smtClean="0"/>
              <a:t>5</a:t>
            </a:r>
            <a:r>
              <a:rPr lang="en-US" sz="1300" dirty="0" smtClean="0"/>
              <a:t> minutes</a:t>
            </a:r>
            <a:endParaRPr lang="en-US" sz="1300" b="1" dirty="0" smtClean="0"/>
          </a:p>
          <a:p>
            <a:pPr>
              <a:spcBef>
                <a:spcPct val="0"/>
              </a:spcBef>
            </a:pPr>
            <a:r>
              <a:rPr lang="en-US" sz="1300" b="1" dirty="0" smtClean="0"/>
              <a:t>Supplies:</a:t>
            </a:r>
            <a:endParaRPr lang="en-US" sz="1300" dirty="0" smtClean="0"/>
          </a:p>
          <a:p>
            <a:pPr>
              <a:spcBef>
                <a:spcPct val="0"/>
              </a:spcBef>
            </a:pPr>
            <a:r>
              <a:rPr lang="en-US" sz="1300" b="1" dirty="0" smtClean="0"/>
              <a:t>Training Materials: </a:t>
            </a:r>
          </a:p>
          <a:p>
            <a:pPr>
              <a:spcBef>
                <a:spcPct val="0"/>
              </a:spcBef>
            </a:pPr>
            <a:r>
              <a:rPr lang="en-US" sz="1300" b="1" dirty="0" smtClean="0"/>
              <a:t>Handouts:</a:t>
            </a:r>
          </a:p>
          <a:p>
            <a:pPr>
              <a:spcBef>
                <a:spcPct val="0"/>
              </a:spcBef>
            </a:pPr>
            <a:r>
              <a:rPr lang="en-US" sz="1300" b="1" dirty="0" smtClean="0"/>
              <a:t>Guide Pages:</a:t>
            </a:r>
          </a:p>
          <a:p>
            <a:pPr>
              <a:spcBef>
                <a:spcPct val="0"/>
              </a:spcBef>
            </a:pPr>
            <a:endParaRPr lang="en-US" sz="1000" b="1" dirty="0" smtClean="0"/>
          </a:p>
          <a:p>
            <a:pPr>
              <a:spcBef>
                <a:spcPct val="0"/>
              </a:spcBef>
            </a:pPr>
            <a:r>
              <a:rPr lang="en-US" b="1" dirty="0" smtClean="0"/>
              <a:t>Presentation Notes:</a:t>
            </a:r>
          </a:p>
          <a:p>
            <a:pPr>
              <a:spcBef>
                <a:spcPct val="0"/>
              </a:spcBef>
              <a:buFont typeface="Arial" pitchFamily="34" charset="0"/>
              <a:buChar char="•"/>
            </a:pPr>
            <a:r>
              <a:rPr lang="en-US" dirty="0" smtClean="0"/>
              <a:t> Introduce participants to the online Literacy Forward web portal. If you are logged in to the portal, be sure to log out before starting this slide so that participants can see the log-in process. Points to cover include:</a:t>
            </a:r>
          </a:p>
          <a:p>
            <a:pPr lvl="1">
              <a:spcBef>
                <a:spcPct val="0"/>
              </a:spcBef>
              <a:buFont typeface="Calibri" pitchFamily="34" charset="0"/>
              <a:buChar char="-"/>
            </a:pPr>
            <a:r>
              <a:rPr lang="en-US" dirty="0" smtClean="0"/>
              <a:t> Logging in</a:t>
            </a:r>
          </a:p>
          <a:p>
            <a:pPr lvl="1">
              <a:spcBef>
                <a:spcPct val="0"/>
              </a:spcBef>
              <a:buFont typeface="Calibri" pitchFamily="34" charset="0"/>
              <a:buChar char="-"/>
            </a:pPr>
            <a:endParaRPr lang="en-US" dirty="0" smtClean="0"/>
          </a:p>
          <a:p>
            <a:pPr marL="457200" marR="0" lvl="1" indent="0" algn="l" defTabSz="914400" rtl="0" eaLnBrk="1" fontAlgn="auto" latinLnBrk="0" hangingPunct="1">
              <a:lnSpc>
                <a:spcPct val="100000"/>
              </a:lnSpc>
              <a:spcBef>
                <a:spcPct val="0"/>
              </a:spcBef>
              <a:spcAft>
                <a:spcPts val="0"/>
              </a:spcAft>
              <a:buClrTx/>
              <a:buSzTx/>
              <a:buFont typeface="Calibri" pitchFamily="34" charset="0"/>
              <a:buChar char="-"/>
              <a:tabLst/>
              <a:defRPr/>
            </a:pPr>
            <a:r>
              <a:rPr lang="en-US" dirty="0" smtClean="0"/>
              <a:t>  The top menu options: Contact Us, About Literacy Forward, Who We Are, FAQ</a:t>
            </a:r>
          </a:p>
          <a:p>
            <a:pPr lvl="1">
              <a:spcBef>
                <a:spcPct val="0"/>
              </a:spcBef>
              <a:buFont typeface="Calibri" pitchFamily="34" charset="0"/>
              <a:buChar char="-"/>
            </a:pPr>
            <a:endParaRPr lang="en-US" dirty="0" smtClean="0"/>
          </a:p>
          <a:p>
            <a:pPr lvl="1">
              <a:spcBef>
                <a:spcPct val="0"/>
              </a:spcBef>
              <a:buFont typeface="Calibri" pitchFamily="34" charset="0"/>
              <a:buChar char="-"/>
            </a:pPr>
            <a:r>
              <a:rPr lang="en-US" dirty="0" smtClean="0"/>
              <a:t> The main menu choices: For the Classroom, Timely Lesson Plans, Videos, Teaching Tips, Training Materials, Blog, Q&amp;A</a:t>
            </a:r>
          </a:p>
          <a:p>
            <a:pPr lvl="1">
              <a:spcBef>
                <a:spcPct val="0"/>
              </a:spcBef>
              <a:buFont typeface="Calibri" pitchFamily="34" charset="0"/>
              <a:buChar char="-"/>
            </a:pPr>
            <a:endParaRPr lang="en-US" dirty="0" smtClean="0"/>
          </a:p>
          <a:p>
            <a:pPr lvl="1">
              <a:spcBef>
                <a:spcPct val="0"/>
              </a:spcBef>
              <a:buFont typeface="Calibri" pitchFamily="34" charset="0"/>
              <a:buChar char="-"/>
            </a:pPr>
            <a:r>
              <a:rPr lang="en-US" dirty="0" smtClean="0"/>
              <a:t> Stress the </a:t>
            </a:r>
            <a:r>
              <a:rPr lang="en-US" b="1" dirty="0" smtClean="0"/>
              <a:t>interactive nature </a:t>
            </a:r>
            <a:r>
              <a:rPr lang="en-US" dirty="0" smtClean="0"/>
              <a:t>of the portal, i.e. it’s more than just downloads. </a:t>
            </a:r>
          </a:p>
          <a:p>
            <a:pPr lvl="1">
              <a:spcBef>
                <a:spcPct val="0"/>
              </a:spcBef>
              <a:buFont typeface="Calibri" pitchFamily="34" charset="0"/>
              <a:buChar char="-"/>
            </a:pPr>
            <a:endParaRPr lang="en-US" dirty="0" smtClean="0"/>
          </a:p>
          <a:p>
            <a:pPr lvl="1">
              <a:spcBef>
                <a:spcPct val="0"/>
              </a:spcBef>
              <a:buFont typeface="Calibri" pitchFamily="34" charset="0"/>
              <a:buChar char="-"/>
            </a:pPr>
            <a:r>
              <a:rPr lang="en-US" dirty="0" smtClean="0"/>
              <a:t> The design and interactive nature of the portal are based on teacher feedback collected during focus groups. Teachers’ expressed needs and desires, i.e. what would keep them coming back, were integral in its development.</a:t>
            </a:r>
          </a:p>
        </p:txBody>
      </p:sp>
      <p:sp>
        <p:nvSpPr>
          <p:cNvPr id="4" name="Slide Number Placeholder 3"/>
          <p:cNvSpPr>
            <a:spLocks noGrp="1"/>
          </p:cNvSpPr>
          <p:nvPr>
            <p:ph type="sldNum" sz="quarter" idx="10"/>
          </p:nvPr>
        </p:nvSpPr>
        <p:spPr/>
        <p:txBody>
          <a:bodyPr/>
          <a:lstStyle/>
          <a:p>
            <a:fld id="{8D54E6E8-73C1-4679-8CC8-12F52B8481D9}" type="slidenum">
              <a:rPr lang="en-US" smtClean="0"/>
              <a:pPr/>
              <a:t>12</a:t>
            </a:fld>
            <a:endParaRPr lang="en-US" dirty="0"/>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346169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Presentation Notes:</a:t>
            </a:r>
          </a:p>
          <a:p>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31532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Designates which</a:t>
            </a:r>
            <a:r>
              <a:rPr lang="en-US" b="0" baseline="0" dirty="0" smtClean="0"/>
              <a:t> trainer is responsible for the slide</a:t>
            </a:r>
            <a:endParaRPr lang="en-US" b="0" dirty="0" smtClean="0"/>
          </a:p>
          <a:p>
            <a:pPr eaLnBrk="1" hangingPunct="1">
              <a:spcBef>
                <a:spcPct val="0"/>
              </a:spcBef>
              <a:buFont typeface="Arial" pitchFamily="34" charset="0"/>
              <a:buChar char="•"/>
            </a:pPr>
            <a:endParaRPr lang="en-US" b="0"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14</a:t>
            </a:fld>
            <a:endParaRPr lang="en-US"/>
          </a:p>
        </p:txBody>
      </p:sp>
    </p:spTree>
    <p:extLst>
      <p:ext uri="{BB962C8B-B14F-4D97-AF65-F5344CB8AC3E}">
        <p14:creationId xmlns:p14="http://schemas.microsoft.com/office/powerpoint/2010/main" val="1666870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How much time the slide is anticipated to take.</a:t>
            </a:r>
          </a:p>
          <a:p>
            <a:endParaRPr lang="en-US"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15</a:t>
            </a:fld>
            <a:endParaRPr lang="en-US"/>
          </a:p>
        </p:txBody>
      </p:sp>
    </p:spTree>
    <p:extLst>
      <p:ext uri="{BB962C8B-B14F-4D97-AF65-F5344CB8AC3E}">
        <p14:creationId xmlns:p14="http://schemas.microsoft.com/office/powerpoint/2010/main" val="3553438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Any</a:t>
            </a:r>
            <a:r>
              <a:rPr lang="en-US" b="0" baseline="0" dirty="0" smtClean="0"/>
              <a:t> supplies, such as tape, dry erase board, etc.</a:t>
            </a:r>
            <a:endParaRPr lang="en-US" b="0" dirty="0" smtClean="0"/>
          </a:p>
          <a:p>
            <a:pPr eaLnBrk="1" hangingPunct="1">
              <a:spcBef>
                <a:spcPct val="0"/>
              </a:spcBef>
              <a:buFont typeface="Arial" pitchFamily="34" charset="0"/>
              <a:buChar char="•"/>
            </a:pP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16</a:t>
            </a:fld>
            <a:endParaRPr lang="en-US"/>
          </a:p>
        </p:txBody>
      </p:sp>
    </p:spTree>
    <p:extLst>
      <p:ext uri="{BB962C8B-B14F-4D97-AF65-F5344CB8AC3E}">
        <p14:creationId xmlns:p14="http://schemas.microsoft.com/office/powerpoint/2010/main" val="75869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Any</a:t>
            </a:r>
            <a:r>
              <a:rPr lang="en-US" b="0" baseline="0" dirty="0" smtClean="0"/>
              <a:t> training materials needed to carry out activities</a:t>
            </a:r>
            <a:endParaRPr lang="en-US" b="0" dirty="0" smtClean="0"/>
          </a:p>
          <a:p>
            <a:endParaRPr lang="en-US" dirty="0" smtClean="0">
              <a:latin typeface="Neutraface 2 Text Book" pitchFamily="34" charset="0"/>
            </a:endParaRPr>
          </a:p>
          <a:p>
            <a:endParaRPr lang="en-US" dirty="0" smtClean="0">
              <a:latin typeface="Neutraface 2 Text Book" pitchFamily="34" charset="0"/>
            </a:endParaRPr>
          </a:p>
          <a:p>
            <a:r>
              <a:rPr lang="en-US" dirty="0" smtClean="0">
                <a:latin typeface="Neutraface 2 Text Book" pitchFamily="34" charset="0"/>
              </a:rPr>
              <a:t>The </a:t>
            </a:r>
            <a:r>
              <a:rPr lang="en-US" dirty="0">
                <a:latin typeface="Neutraface 2 Text Book" pitchFamily="34" charset="0"/>
              </a:rPr>
              <a:t>training materials are items that you keep as a </a:t>
            </a:r>
            <a:r>
              <a:rPr lang="en-US" dirty="0" smtClean="0">
                <a:latin typeface="Neutraface 2 Text Book" pitchFamily="34" charset="0"/>
              </a:rPr>
              <a:t>trainer </a:t>
            </a:r>
            <a:r>
              <a:rPr lang="en-US" dirty="0">
                <a:latin typeface="Neutraface 2 Text Book" pitchFamily="34" charset="0"/>
              </a:rPr>
              <a:t>and can reuse in future trainings. They are not items participants take home. </a:t>
            </a:r>
          </a:p>
          <a:p>
            <a:endParaRPr lang="en-US" dirty="0">
              <a:latin typeface="Neutraface 2 Text Book" pitchFamily="34" charset="0"/>
            </a:endParaRPr>
          </a:p>
          <a:p>
            <a:endParaRPr lang="en-US" b="0"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17</a:t>
            </a:fld>
            <a:endParaRPr lang="en-US"/>
          </a:p>
        </p:txBody>
      </p:sp>
    </p:spTree>
    <p:extLst>
      <p:ext uri="{BB962C8B-B14F-4D97-AF65-F5344CB8AC3E}">
        <p14:creationId xmlns:p14="http://schemas.microsoft.com/office/powerpoint/2010/main" val="1805001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Handouts</a:t>
            </a:r>
            <a:r>
              <a:rPr lang="en-US" b="0" baseline="0" dirty="0" smtClean="0"/>
              <a:t> that participants need to participate in activity on slide</a:t>
            </a:r>
            <a:r>
              <a:rPr lang="en-US" b="0" dirty="0" smtClean="0"/>
              <a:t>.</a:t>
            </a:r>
          </a:p>
          <a:p>
            <a:pPr eaLnBrk="1" hangingPunct="1">
              <a:spcBef>
                <a:spcPct val="0"/>
              </a:spcBef>
              <a:buFont typeface="Arial" pitchFamily="34" charset="0"/>
              <a:buChar char="•"/>
            </a:pP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18</a:t>
            </a:fld>
            <a:endParaRPr lang="en-US"/>
          </a:p>
        </p:txBody>
      </p:sp>
    </p:spTree>
    <p:extLst>
      <p:ext uri="{BB962C8B-B14F-4D97-AF65-F5344CB8AC3E}">
        <p14:creationId xmlns:p14="http://schemas.microsoft.com/office/powerpoint/2010/main" val="1086630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The pages in the guide that cover the information on the slide.</a:t>
            </a:r>
          </a:p>
          <a:p>
            <a:pPr eaLnBrk="1" hangingPunct="1">
              <a:spcBef>
                <a:spcPct val="0"/>
              </a:spcBef>
              <a:buFont typeface="Arial" pitchFamily="34" charset="0"/>
              <a:buChar char="•"/>
            </a:pPr>
            <a:endParaRPr lang="en-US" b="0"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19</a:t>
            </a:fld>
            <a:endParaRPr lang="en-US"/>
          </a:p>
        </p:txBody>
      </p:sp>
    </p:spTree>
    <p:extLst>
      <p:ext uri="{BB962C8B-B14F-4D97-AF65-F5344CB8AC3E}">
        <p14:creationId xmlns:p14="http://schemas.microsoft.com/office/powerpoint/2010/main" val="300518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918" y="4495520"/>
            <a:ext cx="5743335" cy="4968732"/>
          </a:xfrm>
        </p:spPr>
        <p:txBody>
          <a:bodyPr>
            <a:normAutofit/>
          </a:bodyPr>
          <a:lstStyle/>
          <a:p>
            <a:pPr>
              <a:spcBef>
                <a:spcPct val="0"/>
              </a:spcBef>
            </a:pPr>
            <a:r>
              <a:rPr lang="en-US" b="1" dirty="0" smtClean="0"/>
              <a:t>Time Allotted: </a:t>
            </a:r>
            <a:r>
              <a:rPr lang="en-US" dirty="0" smtClean="0"/>
              <a:t>2 minutes</a:t>
            </a:r>
            <a:endParaRPr lang="en-US" b="1" dirty="0" smtClean="0"/>
          </a:p>
          <a:p>
            <a:pPr>
              <a:spcBef>
                <a:spcPct val="0"/>
              </a:spcBef>
            </a:pPr>
            <a:r>
              <a:rPr lang="en-US" b="1" dirty="0" smtClean="0"/>
              <a:t>Supplies: </a:t>
            </a:r>
            <a:endParaRPr lang="en-US" dirty="0" smtClean="0"/>
          </a:p>
          <a:p>
            <a:pPr>
              <a:spcBef>
                <a:spcPct val="0"/>
              </a:spcBef>
            </a:pPr>
            <a:r>
              <a:rPr lang="en-US" b="1" dirty="0" smtClean="0"/>
              <a:t>Training Materials:</a:t>
            </a:r>
            <a:endParaRPr lang="en-US" dirty="0" smtClean="0"/>
          </a:p>
          <a:p>
            <a:pPr>
              <a:spcBef>
                <a:spcPct val="0"/>
              </a:spcBef>
            </a:pPr>
            <a:r>
              <a:rPr lang="en-US" b="1" dirty="0" smtClean="0"/>
              <a:t>Handouts:</a:t>
            </a:r>
          </a:p>
          <a:p>
            <a:pPr>
              <a:spcBef>
                <a:spcPct val="0"/>
              </a:spcBef>
            </a:pPr>
            <a:r>
              <a:rPr lang="en-US" b="1" dirty="0" smtClean="0"/>
              <a:t>Guide Pages:</a:t>
            </a:r>
          </a:p>
          <a:p>
            <a:pPr>
              <a:spcBef>
                <a:spcPct val="0"/>
              </a:spcBef>
            </a:pPr>
            <a:endParaRPr lang="en-US" sz="1000" b="1" dirty="0"/>
          </a:p>
          <a:p>
            <a:pPr>
              <a:spcBef>
                <a:spcPct val="0"/>
              </a:spcBef>
            </a:pPr>
            <a:r>
              <a:rPr lang="en-US" b="1" dirty="0" smtClean="0"/>
              <a:t>Presentation Notes:</a:t>
            </a:r>
          </a:p>
          <a:p>
            <a:pPr>
              <a:spcBef>
                <a:spcPct val="0"/>
              </a:spcBef>
              <a:buFont typeface="Arial" pitchFamily="34" charset="0"/>
              <a:buChar char="•"/>
            </a:pPr>
            <a:r>
              <a:rPr lang="en-US" dirty="0" smtClean="0"/>
              <a:t>Say “Today, we wanted to give you an overview of English Forward, a handful of strategies, and a sample lesson that we can take with you,” and “if you want to learn more or get</a:t>
            </a:r>
            <a:r>
              <a:rPr lang="en-US" baseline="0" dirty="0" smtClean="0"/>
              <a:t> involved</a:t>
            </a:r>
            <a:r>
              <a:rPr lang="en-US" dirty="0" smtClean="0"/>
              <a:t>, I’ll be</a:t>
            </a:r>
            <a:r>
              <a:rPr lang="en-US" baseline="0" dirty="0" smtClean="0"/>
              <a:t> telling you more about that at the end of this session.” </a:t>
            </a:r>
            <a:r>
              <a:rPr lang="en-US" dirty="0" smtClean="0"/>
              <a:t> </a:t>
            </a:r>
          </a:p>
          <a:p>
            <a:pPr>
              <a:spcBef>
                <a:spcPct val="0"/>
              </a:spcBef>
              <a:buFont typeface="Arial" pitchFamily="34" charset="0"/>
              <a:buNone/>
            </a:pPr>
            <a:endParaRPr lang="en-US" dirty="0" smtClean="0"/>
          </a:p>
          <a:p>
            <a:pPr>
              <a:spcBef>
                <a:spcPct val="0"/>
              </a:spcBef>
              <a:buFont typeface="Arial" pitchFamily="34" charset="0"/>
              <a:buChar char="•"/>
            </a:pPr>
            <a:r>
              <a:rPr lang="en-US" dirty="0" smtClean="0"/>
              <a:t>Briefly explain the English Forward Training System by reviewing the slide. </a:t>
            </a:r>
          </a:p>
          <a:p>
            <a:pPr>
              <a:spcBef>
                <a:spcPct val="0"/>
              </a:spcBef>
              <a:buFont typeface="Arial" pitchFamily="34" charset="0"/>
              <a:buChar char="•"/>
            </a:pPr>
            <a:endParaRPr lang="en-US" dirty="0" smtClean="0"/>
          </a:p>
          <a:p>
            <a:pPr>
              <a:spcBef>
                <a:spcPct val="0"/>
              </a:spcBef>
              <a:buFont typeface="Arial" pitchFamily="34" charset="0"/>
              <a:buChar char="•"/>
            </a:pPr>
            <a:r>
              <a:rPr lang="en-US" dirty="0" smtClean="0"/>
              <a:t> Refer participants to the web portal for more detailed information about the English Forward Training System.</a:t>
            </a:r>
          </a:p>
          <a:p>
            <a:pPr>
              <a:spcBef>
                <a:spcPct val="0"/>
              </a:spcBef>
              <a:buFont typeface="Arial" pitchFamily="34" charset="0"/>
              <a:buChar char="•"/>
            </a:pPr>
            <a:endParaRPr lang="en-US" dirty="0" smtClean="0"/>
          </a:p>
          <a:p>
            <a:pPr>
              <a:spcBef>
                <a:spcPct val="0"/>
              </a:spcBef>
              <a:buFont typeface="Arial" pitchFamily="34" charset="0"/>
              <a:buChar char="•"/>
            </a:pPr>
            <a:endParaRPr lang="en-US" sz="1000" dirty="0"/>
          </a:p>
          <a:p>
            <a:pPr>
              <a:spcBef>
                <a:spcPct val="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5471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0" dirty="0" smtClean="0"/>
              <a:t> The</a:t>
            </a:r>
            <a:r>
              <a:rPr lang="en-US" b="0" baseline="0" dirty="0" smtClean="0"/>
              <a:t> main points that are covered for each slide.</a:t>
            </a:r>
            <a:endParaRPr lang="en-US" b="1"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20</a:t>
            </a:fld>
            <a:endParaRPr lang="en-US"/>
          </a:p>
        </p:txBody>
      </p:sp>
    </p:spTree>
    <p:extLst>
      <p:ext uri="{BB962C8B-B14F-4D97-AF65-F5344CB8AC3E}">
        <p14:creationId xmlns:p14="http://schemas.microsoft.com/office/powerpoint/2010/main" val="371564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5</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Thank participants for attending.</a:t>
            </a:r>
          </a:p>
          <a:p>
            <a:pPr eaLnBrk="1" hangingPunct="1">
              <a:spcBef>
                <a:spcPct val="0"/>
              </a:spcBef>
              <a:buFont typeface="Arial" pitchFamily="34" charset="0"/>
              <a:buChar char="•"/>
            </a:pPr>
            <a:endParaRPr lang="en-US" b="0" dirty="0" smtClean="0"/>
          </a:p>
        </p:txBody>
      </p:sp>
      <p:sp>
        <p:nvSpPr>
          <p:cNvPr id="4" name="Slide Number Placeholder 3"/>
          <p:cNvSpPr>
            <a:spLocks noGrp="1"/>
          </p:cNvSpPr>
          <p:nvPr>
            <p:ph type="sldNum" sz="quarter" idx="10"/>
          </p:nvPr>
        </p:nvSpPr>
        <p:spPr/>
        <p:txBody>
          <a:bodyPr/>
          <a:lstStyle/>
          <a:p>
            <a:fld id="{937D5DB4-7488-403B-9C61-18193D802325}" type="slidenum">
              <a:rPr lang="en-US" smtClean="0"/>
              <a:pPr/>
              <a:t>21</a:t>
            </a:fld>
            <a:endParaRPr lang="en-US"/>
          </a:p>
        </p:txBody>
      </p:sp>
    </p:spTree>
    <p:extLst>
      <p:ext uri="{BB962C8B-B14F-4D97-AF65-F5344CB8AC3E}">
        <p14:creationId xmlns:p14="http://schemas.microsoft.com/office/powerpoint/2010/main" val="76062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Tell participants</a:t>
            </a:r>
            <a:r>
              <a:rPr lang="en-US" b="0" baseline="0" dirty="0" smtClean="0"/>
              <a:t> how they can get involved and take English Forward to their communities.</a:t>
            </a:r>
            <a:endParaRPr lang="en-US" b="0" dirty="0" smtClean="0"/>
          </a:p>
          <a:p>
            <a:pPr eaLnBrk="1" hangingPunct="1">
              <a:spcBef>
                <a:spcPct val="0"/>
              </a:spcBef>
              <a:buFont typeface="Arial" pitchFamily="34" charset="0"/>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93893D5E-08C2-4EC8-869D-B663A868CC76}" type="slidenum">
              <a:rPr lang="en-US" smtClean="0"/>
              <a:t>22</a:t>
            </a:fld>
            <a:endParaRPr lang="en-US"/>
          </a:p>
        </p:txBody>
      </p:sp>
    </p:spTree>
    <p:extLst>
      <p:ext uri="{BB962C8B-B14F-4D97-AF65-F5344CB8AC3E}">
        <p14:creationId xmlns:p14="http://schemas.microsoft.com/office/powerpoint/2010/main" val="393278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Thank participants for attending.</a:t>
            </a:r>
          </a:p>
          <a:p>
            <a:pPr eaLnBrk="1" hangingPunct="1">
              <a:spcBef>
                <a:spcPct val="0"/>
              </a:spcBef>
              <a:buFont typeface="Arial" pitchFamily="34" charset="0"/>
              <a:buChar char="•"/>
            </a:pPr>
            <a:endParaRPr lang="en-US" b="0" dirty="0" smtClean="0"/>
          </a:p>
          <a:p>
            <a:pPr eaLnBrk="1" hangingPunct="1">
              <a:spcBef>
                <a:spcPct val="0"/>
              </a:spcBef>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8D54E6E8-73C1-4679-8CC8-12F52B8481D9}" type="slidenum">
              <a:rPr lang="en-US" smtClean="0"/>
              <a:pPr/>
              <a:t>23</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35502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3</a:t>
            </a:r>
            <a:r>
              <a:rPr lang="en-US" dirty="0" smtClean="0"/>
              <a:t> minutes</a:t>
            </a:r>
            <a:endParaRPr lang="en-US" b="1" dirty="0" smtClean="0"/>
          </a:p>
          <a:p>
            <a:pPr eaLnBrk="1" hangingPunct="1">
              <a:spcBef>
                <a:spcPct val="0"/>
              </a:spcBef>
            </a:pPr>
            <a:r>
              <a:rPr lang="en-US" b="1" dirty="0" smtClean="0"/>
              <a:t>Supplies: </a:t>
            </a:r>
            <a:r>
              <a:rPr lang="en-US" dirty="0" smtClean="0"/>
              <a:t>red/green/yellow construction paper, scissors</a:t>
            </a:r>
          </a:p>
          <a:p>
            <a:pPr eaLnBrk="1" hangingPunct="1">
              <a:spcBef>
                <a:spcPct val="0"/>
              </a:spcBef>
            </a:pPr>
            <a:r>
              <a:rPr lang="en-US" b="1" dirty="0" smtClean="0"/>
              <a:t>Training Materials: </a:t>
            </a:r>
            <a:r>
              <a:rPr lang="en-US" dirty="0" smtClean="0"/>
              <a:t>Signal Cards</a:t>
            </a:r>
          </a:p>
          <a:p>
            <a:pPr eaLnBrk="1" hangingPunct="1">
              <a:spcBef>
                <a:spcPct val="0"/>
              </a:spcBef>
            </a:pPr>
            <a:r>
              <a:rPr lang="en-US" b="1" dirty="0" smtClean="0"/>
              <a:t>Handouts: </a:t>
            </a:r>
            <a:endParaRPr lang="en-US" b="0" dirty="0" smtClean="0"/>
          </a:p>
          <a:p>
            <a:pPr eaLnBrk="1" hangingPunct="1">
              <a:spcBef>
                <a:spcPct val="0"/>
              </a:spcBef>
            </a:pPr>
            <a:r>
              <a:rPr lang="en-US" b="1" dirty="0" smtClean="0"/>
              <a:t>Guide Pages: </a:t>
            </a:r>
            <a:r>
              <a:rPr lang="en-US" dirty="0" smtClean="0"/>
              <a:t>65-66</a:t>
            </a:r>
          </a:p>
          <a:p>
            <a:pPr eaLnBrk="1" hangingPunct="1">
              <a:spcBef>
                <a:spcPct val="0"/>
              </a:spcBef>
            </a:pPr>
            <a:endParaRPr lang="en-US" sz="1000" b="1" dirty="0"/>
          </a:p>
          <a:p>
            <a:pPr eaLnBrk="1" hangingPunct="1">
              <a:spcBef>
                <a:spcPct val="0"/>
              </a:spcBef>
            </a:pPr>
            <a:r>
              <a:rPr lang="en-US" b="1" dirty="0" smtClean="0"/>
              <a:t>Presentation Notes:</a:t>
            </a:r>
          </a:p>
          <a:p>
            <a:pPr eaLnBrk="1" hangingPunct="1">
              <a:spcBef>
                <a:spcPct val="0"/>
              </a:spcBef>
              <a:buFont typeface="Arial" pitchFamily="34" charset="0"/>
              <a:buNone/>
            </a:pPr>
            <a:endParaRPr lang="en-US" b="0" baseline="0" dirty="0" smtClean="0"/>
          </a:p>
          <a:p>
            <a:pPr eaLnBrk="1" hangingPunct="1">
              <a:spcBef>
                <a:spcPct val="0"/>
              </a:spcBef>
              <a:buFont typeface="Arial" pitchFamily="34" charset="0"/>
              <a:buNone/>
            </a:pPr>
            <a:r>
              <a:rPr lang="en-US" b="0" u="sng" baseline="0" dirty="0" smtClean="0"/>
              <a:t>Strategy: Signal Cards</a:t>
            </a:r>
          </a:p>
          <a:p>
            <a:pPr marL="237714" indent="-237714">
              <a:spcBef>
                <a:spcPct val="0"/>
              </a:spcBef>
              <a:buFont typeface="+mj-lt"/>
              <a:buAutoNum type="arabicPeriod"/>
            </a:pPr>
            <a:r>
              <a:rPr lang="en-US" b="0" baseline="0" dirty="0" smtClean="0"/>
              <a:t>Introduce Signal Cards to the participants and e</a:t>
            </a:r>
            <a:r>
              <a:rPr lang="en-US" b="0" dirty="0" smtClean="0"/>
              <a:t>xplain the meaning of the cards.</a:t>
            </a:r>
          </a:p>
          <a:p>
            <a:pPr marL="237714" indent="-237714">
              <a:spcBef>
                <a:spcPct val="0"/>
              </a:spcBef>
              <a:buFont typeface="+mj-lt"/>
              <a:buAutoNum type="arabicPeriod"/>
            </a:pPr>
            <a:endParaRPr lang="en-US" b="0" dirty="0" smtClean="0"/>
          </a:p>
          <a:p>
            <a:pPr>
              <a:spcBef>
                <a:spcPct val="0"/>
              </a:spcBef>
              <a:buFont typeface="+mj-lt"/>
              <a:buNone/>
            </a:pPr>
            <a:r>
              <a:rPr lang="en-US" b="0" dirty="0" smtClean="0"/>
              <a:t>Classroom Application Tip: To save prep.</a:t>
            </a:r>
            <a:r>
              <a:rPr lang="en-US" b="0" baseline="0" dirty="0" smtClean="0"/>
              <a:t> time before class, have the students cut up the Signal Cards in class.</a:t>
            </a:r>
            <a:endParaRPr lang="en-US" b="0" dirty="0" smtClean="0"/>
          </a:p>
          <a:p>
            <a:pPr eaLnBrk="1" hangingPunct="1">
              <a:spcBef>
                <a:spcPct val="0"/>
              </a:spcBef>
            </a:pPr>
            <a:endParaRPr lang="en-US" b="0"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0820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5</a:t>
            </a:r>
            <a:r>
              <a:rPr lang="en-US" dirty="0" smtClean="0"/>
              <a:t> minutes</a:t>
            </a:r>
            <a:endParaRPr lang="en-US" b="1" dirty="0" smtClean="0"/>
          </a:p>
          <a:p>
            <a:pPr eaLnBrk="1" hangingPunct="1">
              <a:spcBef>
                <a:spcPct val="0"/>
              </a:spcBef>
            </a:pPr>
            <a:r>
              <a:rPr lang="en-US" b="1" dirty="0" smtClean="0"/>
              <a:t>Supplies:</a:t>
            </a:r>
            <a:endParaRPr lang="en-US" dirty="0" smtClean="0"/>
          </a:p>
          <a:p>
            <a:pPr>
              <a:spcBef>
                <a:spcPct val="0"/>
              </a:spcBef>
            </a:pPr>
            <a:r>
              <a:rPr lang="en-US" b="1" dirty="0" smtClean="0"/>
              <a:t>Training Materials: </a:t>
            </a:r>
            <a:r>
              <a:rPr lang="en-US" dirty="0" smtClean="0"/>
              <a:t>Signal Cards, Principles Governing Adult ESL Learning Answer Key</a:t>
            </a:r>
          </a:p>
          <a:p>
            <a:pPr eaLnBrk="1" hangingPunct="1">
              <a:spcBef>
                <a:spcPct val="0"/>
              </a:spcBef>
            </a:pPr>
            <a:r>
              <a:rPr lang="en-US" b="1" dirty="0" smtClean="0"/>
              <a:t>Handouts: </a:t>
            </a:r>
          </a:p>
          <a:p>
            <a:pPr eaLnBrk="1" hangingPunct="1">
              <a:spcBef>
                <a:spcPct val="0"/>
              </a:spcBef>
            </a:pPr>
            <a:r>
              <a:rPr lang="en-US" b="1" dirty="0" smtClean="0"/>
              <a:t>Guide Pages: </a:t>
            </a:r>
            <a:r>
              <a:rPr lang="en-US" dirty="0" smtClean="0"/>
              <a:t>116-123</a:t>
            </a:r>
            <a:endParaRPr lang="en-US" b="1" dirty="0" smtClean="0"/>
          </a:p>
          <a:p>
            <a:pPr eaLnBrk="1" hangingPunct="1">
              <a:spcBef>
                <a:spcPct val="0"/>
              </a:spcBef>
            </a:pPr>
            <a:endParaRPr lang="en-US" sz="1000" b="1" dirty="0"/>
          </a:p>
          <a:p>
            <a:pPr eaLnBrk="1" hangingPunct="1">
              <a:spcBef>
                <a:spcPct val="0"/>
              </a:spcBef>
            </a:pPr>
            <a:r>
              <a:rPr lang="en-US" b="1" dirty="0" smtClean="0"/>
              <a:t>Presentation Notes:</a:t>
            </a:r>
          </a:p>
          <a:p>
            <a:pPr eaLnBrk="1" hangingPunct="1">
              <a:spcBef>
                <a:spcPct val="0"/>
              </a:spcBef>
            </a:pPr>
            <a:r>
              <a:rPr lang="en-US" b="0" u="sng" dirty="0" smtClean="0"/>
              <a:t>Strategy: Signal Cards (continued)</a:t>
            </a:r>
          </a:p>
          <a:p>
            <a:pPr marL="237714" indent="-237714">
              <a:spcBef>
                <a:spcPct val="0"/>
              </a:spcBef>
              <a:buFont typeface="+mj-lt"/>
              <a:buAutoNum type="arabicPeriod"/>
            </a:pPr>
            <a:r>
              <a:rPr lang="en-US" b="0" dirty="0" smtClean="0"/>
              <a:t>Using the Answer Key, review</a:t>
            </a:r>
            <a:r>
              <a:rPr lang="en-US" b="0" baseline="0" dirty="0" smtClean="0"/>
              <a:t> each question as a class. Ask participants to hold up a red, green, or yellow card for each question.</a:t>
            </a:r>
          </a:p>
          <a:p>
            <a:pPr marL="237714" indent="-237714">
              <a:spcBef>
                <a:spcPct val="0"/>
              </a:spcBef>
              <a:buFont typeface="+mj-lt"/>
              <a:buAutoNum type="arabicPeriod"/>
            </a:pPr>
            <a:endParaRPr lang="en-US" b="0" baseline="0" dirty="0" smtClean="0"/>
          </a:p>
          <a:p>
            <a:pPr marL="237714" indent="-237714">
              <a:spcBef>
                <a:spcPct val="0"/>
              </a:spcBef>
              <a:buFont typeface="+mj-lt"/>
              <a:buAutoNum type="arabicPeriod"/>
            </a:pPr>
            <a:r>
              <a:rPr lang="en-US" b="0" baseline="0" dirty="0" smtClean="0"/>
              <a:t>Discuss each question as you go, clicking to progress the bullet points on the slide after each question.</a:t>
            </a:r>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8222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5</a:t>
            </a:r>
            <a:r>
              <a:rPr lang="en-US" dirty="0" smtClean="0"/>
              <a:t> minutes</a:t>
            </a:r>
            <a:endParaRPr lang="en-US" b="1" dirty="0" smtClean="0"/>
          </a:p>
          <a:p>
            <a:pPr eaLnBrk="1" hangingPunct="1">
              <a:spcBef>
                <a:spcPct val="0"/>
              </a:spcBef>
            </a:pPr>
            <a:r>
              <a:rPr lang="en-US" b="1" dirty="0" smtClean="0"/>
              <a:t>Supplies:</a:t>
            </a:r>
            <a:endParaRPr lang="en-US" dirty="0" smtClean="0"/>
          </a:p>
          <a:p>
            <a:pPr>
              <a:spcBef>
                <a:spcPct val="0"/>
              </a:spcBef>
            </a:pPr>
            <a:r>
              <a:rPr lang="en-US" b="1" dirty="0" smtClean="0"/>
              <a:t>Training Materials: </a:t>
            </a:r>
            <a:r>
              <a:rPr lang="en-US" dirty="0" smtClean="0"/>
              <a:t>Signal Cards, Principles Governing Adult ESL Learning Answer Key</a:t>
            </a:r>
          </a:p>
          <a:p>
            <a:pPr eaLnBrk="1" hangingPunct="1">
              <a:spcBef>
                <a:spcPct val="0"/>
              </a:spcBef>
            </a:pPr>
            <a:r>
              <a:rPr lang="en-US" b="1" dirty="0" smtClean="0"/>
              <a:t>Handouts: </a:t>
            </a:r>
          </a:p>
          <a:p>
            <a:pPr eaLnBrk="1" hangingPunct="1">
              <a:spcBef>
                <a:spcPct val="0"/>
              </a:spcBef>
            </a:pPr>
            <a:r>
              <a:rPr lang="en-US" b="1" dirty="0" smtClean="0"/>
              <a:t>Guide Pages: </a:t>
            </a:r>
            <a:r>
              <a:rPr lang="en-US" dirty="0" smtClean="0"/>
              <a:t>116-123</a:t>
            </a:r>
            <a:endParaRPr lang="en-US" b="1" dirty="0" smtClean="0"/>
          </a:p>
          <a:p>
            <a:pPr eaLnBrk="1" hangingPunct="1">
              <a:spcBef>
                <a:spcPct val="0"/>
              </a:spcBef>
            </a:pPr>
            <a:endParaRPr lang="en-US" sz="1000" b="1" dirty="0"/>
          </a:p>
          <a:p>
            <a:pPr eaLnBrk="1" hangingPunct="1">
              <a:spcBef>
                <a:spcPct val="0"/>
              </a:spcBef>
            </a:pPr>
            <a:r>
              <a:rPr lang="en-US" b="1" dirty="0" smtClean="0"/>
              <a:t>Presentation Notes:</a:t>
            </a:r>
          </a:p>
          <a:p>
            <a:pPr eaLnBrk="1" hangingPunct="1">
              <a:spcBef>
                <a:spcPct val="0"/>
              </a:spcBef>
            </a:pPr>
            <a:r>
              <a:rPr lang="en-US" b="0" u="sng" dirty="0" smtClean="0"/>
              <a:t>Strategy: Signal Cards (continued)</a:t>
            </a:r>
          </a:p>
          <a:p>
            <a:pPr marL="237714" indent="-237714">
              <a:spcBef>
                <a:spcPct val="0"/>
              </a:spcBef>
              <a:buFont typeface="+mj-lt"/>
              <a:buAutoNum type="arabicPeriod"/>
            </a:pPr>
            <a:r>
              <a:rPr lang="en-US" b="0" dirty="0" smtClean="0"/>
              <a:t>Using the Answer Key, review</a:t>
            </a:r>
            <a:r>
              <a:rPr lang="en-US" b="0" baseline="0" dirty="0" smtClean="0"/>
              <a:t> each question as a class. Ask participants to hold up a red, green, or yellow card for each question.</a:t>
            </a:r>
          </a:p>
          <a:p>
            <a:pPr marL="237714" indent="-237714">
              <a:spcBef>
                <a:spcPct val="0"/>
              </a:spcBef>
              <a:buFont typeface="+mj-lt"/>
              <a:buAutoNum type="arabicPeriod"/>
            </a:pPr>
            <a:endParaRPr lang="en-US" b="0" baseline="0" dirty="0" smtClean="0"/>
          </a:p>
          <a:p>
            <a:pPr marL="237714" indent="-237714">
              <a:spcBef>
                <a:spcPct val="0"/>
              </a:spcBef>
              <a:buFont typeface="+mj-lt"/>
              <a:buAutoNum type="arabicPeriod"/>
            </a:pPr>
            <a:r>
              <a:rPr lang="en-US" b="0" baseline="0" dirty="0" smtClean="0"/>
              <a:t>Discuss each question as you go, clicking to progress the bullet points on the slide after each question.</a:t>
            </a:r>
          </a:p>
          <a:p>
            <a:pPr marL="0" indent="0">
              <a:spcBef>
                <a:spcPct val="0"/>
              </a:spcBef>
              <a:buFont typeface="+mj-lt"/>
              <a:buNone/>
            </a:pPr>
            <a:endParaRPr lang="en-US" b="0" baseline="0" dirty="0" smtClean="0"/>
          </a:p>
          <a:p>
            <a:pPr eaLnBrk="1" hangingPunct="1">
              <a:spcBef>
                <a:spcPct val="0"/>
              </a:spcBef>
              <a:buFont typeface="Arial" pitchFamily="34" charset="0"/>
              <a:buChar char="•"/>
            </a:pPr>
            <a:r>
              <a:rPr lang="en-US" b="0" baseline="0" dirty="0" smtClean="0"/>
              <a:t>Ask participants how this activity would help new instructors begin to learn about and build awareness of adult education and ESL students</a:t>
            </a:r>
          </a:p>
          <a:p>
            <a:pPr eaLnBrk="1" hangingPunct="1">
              <a:spcBef>
                <a:spcPct val="0"/>
              </a:spcBef>
              <a:buFont typeface="Arial" pitchFamily="34" charset="0"/>
              <a:buChar char="•"/>
            </a:pPr>
            <a:endParaRPr lang="en-US" b="0" baseline="0" dirty="0" smtClean="0"/>
          </a:p>
          <a:p>
            <a:pPr eaLnBrk="1" hangingPunct="1">
              <a:spcBef>
                <a:spcPct val="0"/>
              </a:spcBef>
              <a:buFont typeface="Arial" pitchFamily="34" charset="0"/>
              <a:buChar char="•"/>
            </a:pPr>
            <a:r>
              <a:rPr lang="en-US" b="0" baseline="0" dirty="0" smtClean="0"/>
              <a:t>Ask participants how using T/F and Signal Cards can be helpful in teaching ESL students</a:t>
            </a:r>
            <a:endParaRPr lang="en-US" b="1" dirty="0" smtClean="0"/>
          </a:p>
          <a:p>
            <a:pPr marL="237714" indent="-237714">
              <a:spcBef>
                <a:spcPct val="0"/>
              </a:spcBef>
              <a:buFont typeface="+mj-lt"/>
              <a:buAutoNum type="arabicPeriod"/>
            </a:pPr>
            <a:endParaRPr lang="en-US" b="0" baseline="0" dirty="0" smtClean="0"/>
          </a:p>
          <a:p>
            <a:pPr eaLnBrk="1" hangingPunct="1">
              <a:spcBef>
                <a:spcPct val="0"/>
              </a:spcBef>
            </a:pPr>
            <a:endParaRPr lang="en-US" b="0"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6667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918" y="4495520"/>
            <a:ext cx="5743335" cy="4968732"/>
          </a:xfrm>
        </p:spPr>
        <p:txBody>
          <a:bodyPr>
            <a:normAutofit fontScale="92500" lnSpcReduction="20000"/>
          </a:bodyPr>
          <a:lstStyle/>
          <a:p>
            <a:pPr>
              <a:spcBef>
                <a:spcPct val="0"/>
              </a:spcBef>
            </a:pPr>
            <a:r>
              <a:rPr lang="en-US" sz="1300" b="1" dirty="0"/>
              <a:t>Time Allotted: </a:t>
            </a:r>
            <a:r>
              <a:rPr lang="en-US" sz="1300" dirty="0"/>
              <a:t>8 minutes</a:t>
            </a:r>
            <a:endParaRPr lang="en-US" sz="1300" b="1" dirty="0"/>
          </a:p>
          <a:p>
            <a:pPr>
              <a:spcBef>
                <a:spcPct val="0"/>
              </a:spcBef>
            </a:pPr>
            <a:r>
              <a:rPr lang="en-US" sz="1300" b="1" dirty="0"/>
              <a:t>Supplies: </a:t>
            </a:r>
            <a:r>
              <a:rPr lang="en-US" sz="1300" dirty="0"/>
              <a:t>plain white paper</a:t>
            </a:r>
          </a:p>
          <a:p>
            <a:pPr>
              <a:spcBef>
                <a:spcPct val="0"/>
              </a:spcBef>
            </a:pPr>
            <a:r>
              <a:rPr lang="en-US" sz="1300" b="1" dirty="0"/>
              <a:t>Training Materials:</a:t>
            </a:r>
            <a:endParaRPr lang="en-US" sz="1300" dirty="0"/>
          </a:p>
          <a:p>
            <a:pPr>
              <a:spcBef>
                <a:spcPct val="0"/>
              </a:spcBef>
            </a:pPr>
            <a:r>
              <a:rPr lang="en-US" sz="1300" b="1" dirty="0"/>
              <a:t>Handouts:</a:t>
            </a:r>
          </a:p>
          <a:p>
            <a:pPr>
              <a:spcBef>
                <a:spcPct val="0"/>
              </a:spcBef>
            </a:pPr>
            <a:r>
              <a:rPr lang="en-US" sz="1300" b="1" dirty="0"/>
              <a:t>Guide Pages: </a:t>
            </a:r>
            <a:r>
              <a:rPr lang="en-US" sz="1300" dirty="0"/>
              <a:t>10-11, 35-36</a:t>
            </a:r>
          </a:p>
          <a:p>
            <a:pPr>
              <a:spcBef>
                <a:spcPct val="0"/>
              </a:spcBef>
            </a:pPr>
            <a:endParaRPr lang="en-US" sz="1100" b="1" dirty="0"/>
          </a:p>
          <a:p>
            <a:pPr>
              <a:spcBef>
                <a:spcPct val="0"/>
              </a:spcBef>
            </a:pPr>
            <a:r>
              <a:rPr lang="en-US" b="1" dirty="0" smtClean="0"/>
              <a:t>Presentation Notes:</a:t>
            </a:r>
          </a:p>
          <a:p>
            <a:pPr>
              <a:spcBef>
                <a:spcPct val="0"/>
              </a:spcBef>
            </a:pPr>
            <a:r>
              <a:rPr lang="en-US" dirty="0" smtClean="0"/>
              <a:t>Say, “Let’s think now about WHO are our students? How do you define them? What are some characteristics common to the ‘typical’ ESL student?”</a:t>
            </a:r>
          </a:p>
          <a:p>
            <a:pPr>
              <a:spcBef>
                <a:spcPct val="0"/>
              </a:spcBef>
            </a:pPr>
            <a:endParaRPr lang="en-US" dirty="0" smtClean="0"/>
          </a:p>
          <a:p>
            <a:pPr>
              <a:spcBef>
                <a:spcPct val="0"/>
              </a:spcBef>
            </a:pPr>
            <a:r>
              <a:rPr lang="en-US" u="sng" dirty="0" smtClean="0"/>
              <a:t>Strategy: Brainstorming; Activity: Snowball Fight</a:t>
            </a:r>
          </a:p>
          <a:p>
            <a:pPr>
              <a:spcBef>
                <a:spcPct val="0"/>
              </a:spcBef>
            </a:pPr>
            <a:r>
              <a:rPr lang="en-US" dirty="0" smtClean="0"/>
              <a:t>Conduct the Snowball Fight Activity:</a:t>
            </a:r>
          </a:p>
          <a:p>
            <a:pPr marL="237714" indent="-237714">
              <a:buFont typeface="+mj-lt"/>
              <a:buAutoNum type="arabicPeriod"/>
              <a:defRPr/>
            </a:pPr>
            <a:r>
              <a:rPr lang="en-US" dirty="0" smtClean="0"/>
              <a:t>Pose the question: </a:t>
            </a:r>
            <a:r>
              <a:rPr lang="en-US" b="1" dirty="0" smtClean="0"/>
              <a:t>“What characteristics might you find in an ESL student population?”</a:t>
            </a:r>
          </a:p>
          <a:p>
            <a:pPr marL="237714" indent="-237714">
              <a:buFont typeface="+mj-lt"/>
              <a:buAutoNum type="arabicPeriod"/>
              <a:defRPr/>
            </a:pPr>
            <a:r>
              <a:rPr lang="en-US" dirty="0" smtClean="0"/>
              <a:t>Give participants 2 minutes to write down on plain paper 3 characteristics they may find in an ESL student population.</a:t>
            </a:r>
          </a:p>
          <a:p>
            <a:pPr marL="237714" indent="-237714">
              <a:buFont typeface="+mj-lt"/>
              <a:buAutoNum type="arabicPeriod"/>
              <a:defRPr/>
            </a:pPr>
            <a:r>
              <a:rPr lang="en-US" dirty="0" smtClean="0"/>
              <a:t>Divide the classroom in half and have half of the participants stand on one side of the room and the remaining half on the other side of the room.</a:t>
            </a:r>
          </a:p>
          <a:p>
            <a:pPr marL="237714" indent="-237714">
              <a:buFont typeface="+mj-lt"/>
              <a:buAutoNum type="arabicPeriod"/>
              <a:defRPr/>
            </a:pPr>
            <a:r>
              <a:rPr lang="en-US" dirty="0" smtClean="0"/>
              <a:t>Instruct participants to crumble their paper into a ball and simulate a “snowball” fight for 30 seconds.</a:t>
            </a:r>
          </a:p>
          <a:p>
            <a:pPr marL="237714" indent="-237714">
              <a:buFont typeface="+mj-lt"/>
              <a:buAutoNum type="arabicPeriod"/>
              <a:defRPr/>
            </a:pPr>
            <a:r>
              <a:rPr lang="en-US" dirty="0" smtClean="0"/>
              <a:t>When you call “time!” each person should have one piece of paper.</a:t>
            </a:r>
          </a:p>
          <a:p>
            <a:pPr marL="237714" indent="-237714">
              <a:buFont typeface="+mj-lt"/>
              <a:buAutoNum type="arabicPeriod"/>
              <a:defRPr/>
            </a:pPr>
            <a:r>
              <a:rPr lang="en-US" dirty="0" smtClean="0"/>
              <a:t>Call on random people to read the responses on the paper.</a:t>
            </a:r>
          </a:p>
          <a:p>
            <a:pPr marL="237714" indent="-237714">
              <a:buFont typeface="+mj-lt"/>
              <a:buAutoNum type="arabicPeriod"/>
              <a:defRPr/>
            </a:pPr>
            <a:r>
              <a:rPr lang="en-US" dirty="0" smtClean="0"/>
              <a:t>After each response is read, ask the participants to raise their hands if they have a similar response on their paper.</a:t>
            </a:r>
          </a:p>
          <a:p>
            <a:pPr marL="237714" indent="-237714">
              <a:buFont typeface="+mj-lt"/>
              <a:buAutoNum type="arabicPeriod"/>
              <a:defRPr/>
            </a:pPr>
            <a:r>
              <a:rPr lang="en-US" dirty="0" smtClean="0"/>
              <a:t>Repeat step 6-8 three to five times.</a:t>
            </a:r>
          </a:p>
          <a:p>
            <a:pPr marL="237714" indent="-237714">
              <a:buFont typeface="+mj-lt"/>
              <a:buAutoNum type="arabicPeriod"/>
              <a:defRPr/>
            </a:pPr>
            <a:r>
              <a:rPr lang="en-US" dirty="0" smtClean="0"/>
              <a:t>At the end, ask if there is anyone whose response has not been covered and invite them to share.</a:t>
            </a:r>
          </a:p>
          <a:p>
            <a:pPr marL="237714" indent="-237714">
              <a:defRPr/>
            </a:pPr>
            <a:endParaRPr lang="en-US" dirty="0" smtClean="0"/>
          </a:p>
          <a:p>
            <a:pPr>
              <a:defRPr/>
            </a:pPr>
            <a:r>
              <a:rPr lang="en-US" dirty="0" smtClean="0"/>
              <a:t>Classroom Application Tip: Ask how an activity such as this could be useful with low-level ESL students. Possible answers include showing comprehension without needing to speak (reception precedes production), creating anonymity, and using as a match-up activity where students find their match.</a:t>
            </a:r>
          </a:p>
          <a:p>
            <a:pPr>
              <a:defRPr/>
            </a:pPr>
            <a:endParaRPr lang="en-US" dirty="0"/>
          </a:p>
          <a:p>
            <a:pPr>
              <a:defRPr/>
            </a:pPr>
            <a:r>
              <a:rPr lang="en-US" dirty="0" smtClean="0"/>
              <a:t>Presentation Tip: Ask how an activity like this could also be helpful for training instructors and/or volunteers.</a:t>
            </a:r>
          </a:p>
          <a:p>
            <a:pPr>
              <a:defRPr/>
            </a:pPr>
            <a:endParaRPr lang="en-US" dirty="0" smtClean="0"/>
          </a:p>
          <a:p>
            <a:pPr>
              <a:defRPr/>
            </a:pP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6389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917" y="4495520"/>
            <a:ext cx="6142178" cy="4968732"/>
          </a:xfrm>
        </p:spPr>
        <p:txBody>
          <a:bodyPr>
            <a:normAutofit/>
          </a:bodyPr>
          <a:lstStyle/>
          <a:p>
            <a:pPr eaLnBrk="1" hangingPunct="1">
              <a:spcBef>
                <a:spcPct val="0"/>
              </a:spcBef>
            </a:pPr>
            <a:r>
              <a:rPr lang="en-US" b="1" dirty="0" smtClean="0"/>
              <a:t>Time Allotted: </a:t>
            </a:r>
            <a:r>
              <a:rPr lang="en-US" b="0" dirty="0" smtClean="0"/>
              <a:t>10</a:t>
            </a:r>
            <a:r>
              <a:rPr lang="en-US" dirty="0" smtClean="0"/>
              <a:t>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 </a:t>
            </a:r>
            <a:r>
              <a:rPr lang="en-US" dirty="0" smtClean="0"/>
              <a:t>The Lesson Flow</a:t>
            </a:r>
            <a:endParaRPr lang="en-US" b="1" dirty="0" smtClean="0"/>
          </a:p>
          <a:p>
            <a:pPr eaLnBrk="1" hangingPunct="1">
              <a:spcBef>
                <a:spcPct val="0"/>
              </a:spcBef>
            </a:pPr>
            <a:r>
              <a:rPr lang="en-US" b="1" dirty="0" smtClean="0"/>
              <a:t>Guide Pages: </a:t>
            </a:r>
            <a:r>
              <a:rPr lang="en-US" dirty="0" smtClean="0"/>
              <a:t>99-113 (Section 3)</a:t>
            </a:r>
          </a:p>
          <a:p>
            <a:pPr eaLnBrk="1" hangingPunct="1">
              <a:spcBef>
                <a:spcPct val="0"/>
              </a:spcBef>
            </a:pPr>
            <a:endParaRPr lang="en-US" sz="1000" b="1" dirty="0"/>
          </a:p>
          <a:p>
            <a:pPr eaLnBrk="1" hangingPunct="1">
              <a:spcBef>
                <a:spcPct val="0"/>
              </a:spcBef>
            </a:pPr>
            <a:r>
              <a:rPr lang="en-US" sz="1000" b="1" dirty="0"/>
              <a:t>Presentation Notes:</a:t>
            </a:r>
          </a:p>
          <a:p>
            <a:pPr eaLnBrk="1" hangingPunct="1">
              <a:spcBef>
                <a:spcPct val="0"/>
              </a:spcBef>
              <a:buFont typeface="Arial" pitchFamily="34" charset="0"/>
              <a:buChar char="•"/>
            </a:pPr>
            <a:r>
              <a:rPr lang="en-US" sz="1000" dirty="0"/>
              <a:t> Pass out the Lesson Flow handout.</a:t>
            </a:r>
          </a:p>
          <a:p>
            <a:pPr eaLnBrk="1" hangingPunct="1">
              <a:spcBef>
                <a:spcPct val="0"/>
              </a:spcBef>
              <a:buFont typeface="Arial" pitchFamily="34" charset="0"/>
              <a:buChar char="•"/>
            </a:pPr>
            <a:r>
              <a:rPr lang="en-US" sz="1000" dirty="0"/>
              <a:t> Give a brief overview into the background of the Lesson Flow, highlighting the following points:</a:t>
            </a:r>
          </a:p>
          <a:p>
            <a:pPr lvl="1" eaLnBrk="1" hangingPunct="1">
              <a:spcBef>
                <a:spcPct val="0"/>
              </a:spcBef>
              <a:buFont typeface="Calibri" pitchFamily="34" charset="0"/>
              <a:buChar char="-"/>
            </a:pPr>
            <a:r>
              <a:rPr lang="en-US" sz="1000" dirty="0"/>
              <a:t> The entire English Forward training system, including the Lesson Flow, builds upon research and promising practices gathered from studies in </a:t>
            </a:r>
            <a:r>
              <a:rPr lang="en-US" sz="1000" b="1" dirty="0"/>
              <a:t>cognitive sciences, second language acquisition, learning theory, and adult ESL Literacy</a:t>
            </a:r>
            <a:r>
              <a:rPr lang="en-US" sz="1000" dirty="0"/>
              <a:t>.</a:t>
            </a:r>
          </a:p>
          <a:p>
            <a:pPr lvl="1" eaLnBrk="1" hangingPunct="1">
              <a:spcBef>
                <a:spcPct val="0"/>
              </a:spcBef>
              <a:buFont typeface="Calibri" pitchFamily="34" charset="0"/>
              <a:buChar char="-"/>
            </a:pPr>
            <a:r>
              <a:rPr lang="en-US" sz="1000" dirty="0"/>
              <a:t> It is </a:t>
            </a:r>
            <a:r>
              <a:rPr lang="en-US" sz="1000" b="1" dirty="0"/>
              <a:t>a strategy-based approach </a:t>
            </a:r>
            <a:r>
              <a:rPr lang="en-US" sz="1000" dirty="0"/>
              <a:t>to ESL instruction that can be applied for a variety of ESL levels.</a:t>
            </a:r>
          </a:p>
          <a:p>
            <a:pPr lvl="1" eaLnBrk="1" hangingPunct="1">
              <a:spcBef>
                <a:spcPct val="0"/>
              </a:spcBef>
              <a:buFont typeface="Calibri" pitchFamily="34" charset="0"/>
              <a:buChar char="-"/>
            </a:pPr>
            <a:r>
              <a:rPr lang="en-US" sz="1000" dirty="0"/>
              <a:t> It can be used by both experienced and new instructors. </a:t>
            </a:r>
          </a:p>
          <a:p>
            <a:pPr lvl="1" eaLnBrk="1" hangingPunct="1">
              <a:spcBef>
                <a:spcPct val="0"/>
              </a:spcBef>
              <a:buFont typeface="Calibri" pitchFamily="34" charset="0"/>
              <a:buChar char="-"/>
            </a:pPr>
            <a:r>
              <a:rPr lang="en-US" sz="1000" dirty="0"/>
              <a:t> Within a two-hour class period, instructors are encouraged to go through the lesson flow once and focus on listening and speaking and then go through the flow a second time and focus on reading and writing.</a:t>
            </a:r>
          </a:p>
          <a:p>
            <a:pPr marL="475428" lvl="1" defTabSz="950856">
              <a:spcBef>
                <a:spcPct val="0"/>
              </a:spcBef>
              <a:buFont typeface="Calibri" pitchFamily="34" charset="0"/>
              <a:buChar char="-"/>
              <a:defRPr/>
            </a:pPr>
            <a:r>
              <a:rPr lang="en-US" sz="1000" dirty="0"/>
              <a:t> It is meant to be </a:t>
            </a:r>
            <a:r>
              <a:rPr lang="en-US" sz="1000" b="1" dirty="0"/>
              <a:t>flexible </a:t>
            </a:r>
            <a:r>
              <a:rPr lang="en-US" sz="1000" dirty="0"/>
              <a:t>and </a:t>
            </a:r>
            <a:r>
              <a:rPr lang="en-US" sz="1000" b="1" dirty="0"/>
              <a:t>not content specific</a:t>
            </a:r>
            <a:r>
              <a:rPr lang="en-US" sz="1000" dirty="0"/>
              <a:t>. It is intended to provide a framework for ESL instruction that can be manipulated to meet the specific needs of teachers and students. </a:t>
            </a:r>
          </a:p>
          <a:p>
            <a:pPr lvl="1">
              <a:spcBef>
                <a:spcPct val="0"/>
              </a:spcBef>
              <a:buFont typeface="Calibri" pitchFamily="34" charset="0"/>
              <a:buChar char="-"/>
              <a:defRPr/>
            </a:pPr>
            <a:r>
              <a:rPr lang="en-US" sz="1000" dirty="0"/>
              <a:t> The English Forward training system focuses on teaching oral communication skills; therefore, the training and accompanying Curriculum focus on the listening and speaking side of the diagram.</a:t>
            </a:r>
          </a:p>
          <a:p>
            <a:pPr marL="174961" indent="-174961">
              <a:spcBef>
                <a:spcPct val="0"/>
              </a:spcBef>
              <a:buFont typeface="Arial" panose="020B0604020202020204" pitchFamily="34" charset="0"/>
              <a:buChar char="•"/>
              <a:defRPr/>
            </a:pPr>
            <a:r>
              <a:rPr lang="en-US" sz="1000" dirty="0"/>
              <a:t>Provide a brief description of each step, as there likely will not be time to discuss each step in detail.</a:t>
            </a:r>
          </a:p>
          <a:p>
            <a:pPr lvl="0">
              <a:spcBef>
                <a:spcPct val="0"/>
              </a:spcBef>
              <a:buFont typeface="Calibri" pitchFamily="34" charset="0"/>
              <a:buNone/>
              <a:defRPr/>
            </a:pPr>
            <a:endParaRPr lang="en-US" sz="1000" dirty="0"/>
          </a:p>
          <a:p>
            <a:pPr eaLnBrk="1" hangingPunct="1">
              <a:spcBef>
                <a:spcPct val="0"/>
              </a:spcBef>
              <a:buFont typeface="Arial" pitchFamily="34" charset="0"/>
              <a:buChar char="•"/>
            </a:pPr>
            <a:r>
              <a:rPr lang="en-US" sz="1000" dirty="0"/>
              <a:t> Direct participants to the Guide for more detailed information.</a:t>
            </a:r>
          </a:p>
          <a:p>
            <a:pPr eaLnBrk="1" hangingPunct="1">
              <a:spcBef>
                <a:spcPct val="0"/>
              </a:spcBef>
              <a:buFont typeface="Arial" pitchFamily="34" charset="0"/>
              <a:buNone/>
            </a:pPr>
            <a:endParaRPr lang="en-US" sz="1000" dirty="0"/>
          </a:p>
          <a:p>
            <a:pPr lvl="1" eaLnBrk="1" hangingPunct="1">
              <a:spcBef>
                <a:spcPct val="0"/>
              </a:spcBef>
              <a:buFont typeface="Arial" pitchFamily="34" charset="0"/>
              <a:buNone/>
            </a:pPr>
            <a:endParaRPr lang="en-US" sz="1000" dirty="0"/>
          </a:p>
          <a:p>
            <a:pPr lvl="1" eaLnBrk="1" hangingPunct="1">
              <a:spcBef>
                <a:spcPct val="0"/>
              </a:spcBef>
              <a:buFont typeface="Arial" pitchFamily="34" charset="0"/>
              <a:buNone/>
            </a:pPr>
            <a:endParaRPr lang="en-US" sz="1000" dirty="0"/>
          </a:p>
          <a:p>
            <a:pPr lvl="1" eaLnBrk="1" hangingPunct="1">
              <a:spcBef>
                <a:spcPct val="0"/>
              </a:spcBef>
              <a:buFont typeface="Arial" pitchFamily="34" charset="0"/>
              <a:buNone/>
            </a:pPr>
            <a:endParaRPr lang="en-US" sz="1000"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1354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Presentation Notes:</a:t>
            </a:r>
          </a:p>
          <a:p>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1632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918" y="4495520"/>
            <a:ext cx="5743335" cy="4968732"/>
          </a:xfrm>
        </p:spPr>
        <p:txBody>
          <a:bodyPr>
            <a:normAutofit/>
          </a:bodyPr>
          <a:lstStyle/>
          <a:p>
            <a:pPr eaLnBrk="1" hangingPunct="1">
              <a:spcBef>
                <a:spcPct val="0"/>
              </a:spcBef>
            </a:pPr>
            <a:r>
              <a:rPr lang="en-US" b="1" dirty="0" smtClean="0"/>
              <a:t>Time Allotted: </a:t>
            </a:r>
            <a:r>
              <a:rPr lang="en-US" dirty="0" smtClean="0"/>
              <a:t>2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r>
              <a:rPr lang="en-US" b="1" baseline="0" dirty="0" smtClean="0"/>
              <a:t> </a:t>
            </a:r>
            <a:endParaRPr lang="en-US" dirty="0" smtClean="0"/>
          </a:p>
          <a:p>
            <a:pPr eaLnBrk="1" hangingPunct="1">
              <a:spcBef>
                <a:spcPct val="0"/>
              </a:spcBef>
            </a:pPr>
            <a:r>
              <a:rPr lang="en-US" b="1" dirty="0" smtClean="0"/>
              <a:t>Handouts:</a:t>
            </a:r>
          </a:p>
          <a:p>
            <a:pPr eaLnBrk="1" hangingPunct="1">
              <a:spcBef>
                <a:spcPct val="0"/>
              </a:spcBef>
            </a:pPr>
            <a:r>
              <a:rPr lang="en-US" b="1" dirty="0" smtClean="0"/>
              <a:t>Guide Pages:</a:t>
            </a:r>
          </a:p>
          <a:p>
            <a:pPr eaLnBrk="1" hangingPunct="1">
              <a:spcBef>
                <a:spcPct val="0"/>
              </a:spcBef>
            </a:pPr>
            <a:r>
              <a:rPr lang="en-US" b="1" dirty="0" smtClean="0"/>
              <a:t>Curriculum Pages: </a:t>
            </a:r>
            <a:r>
              <a:rPr lang="en-US" dirty="0" smtClean="0"/>
              <a:t>5-6</a:t>
            </a:r>
          </a:p>
          <a:p>
            <a:pPr eaLnBrk="1" hangingPunct="1">
              <a:spcBef>
                <a:spcPct val="0"/>
              </a:spcBef>
            </a:pPr>
            <a:endParaRPr lang="en-US" sz="1000" b="1" dirty="0"/>
          </a:p>
          <a:p>
            <a:pPr eaLnBrk="1" hangingPunct="1">
              <a:spcBef>
                <a:spcPct val="0"/>
              </a:spcBef>
            </a:pPr>
            <a:r>
              <a:rPr lang="en-US" b="1" dirty="0" smtClean="0"/>
              <a:t>Presentation Notes:</a:t>
            </a:r>
          </a:p>
          <a:p>
            <a:pPr eaLnBrk="1" hangingPunct="1">
              <a:spcBef>
                <a:spcPct val="0"/>
              </a:spcBef>
              <a:buFont typeface="Arial" pitchFamily="34" charset="0"/>
              <a:buChar char="•"/>
            </a:pPr>
            <a:r>
              <a:rPr lang="en-US" b="0" baseline="0" dirty="0" smtClean="0"/>
              <a:t> Introduce the EFC by briefly covering the following points on the slide:</a:t>
            </a:r>
          </a:p>
          <a:p>
            <a:pPr lvl="1" eaLnBrk="1" hangingPunct="1">
              <a:spcBef>
                <a:spcPct val="0"/>
              </a:spcBef>
              <a:buFont typeface="Calibri" pitchFamily="34" charset="0"/>
              <a:buChar char="-"/>
            </a:pPr>
            <a:r>
              <a:rPr lang="en-US" b="0" baseline="0" dirty="0" smtClean="0"/>
              <a:t> It was developed by the Literacy Coalition in 2012 as part of the 3</a:t>
            </a:r>
            <a:r>
              <a:rPr lang="en-US" b="0" baseline="30000" dirty="0" smtClean="0"/>
              <a:t>rd</a:t>
            </a:r>
            <a:r>
              <a:rPr lang="en-US" b="0" baseline="0" dirty="0" smtClean="0"/>
              <a:t> edition of the training system</a:t>
            </a:r>
          </a:p>
          <a:p>
            <a:pPr lvl="1" eaLnBrk="1" hangingPunct="1">
              <a:spcBef>
                <a:spcPct val="0"/>
              </a:spcBef>
              <a:buFont typeface="Calibri" pitchFamily="34" charset="0"/>
              <a:buChar char="-"/>
            </a:pPr>
            <a:endParaRPr lang="en-US" b="0" baseline="0" dirty="0" smtClean="0"/>
          </a:p>
          <a:p>
            <a:pPr lvl="1" eaLnBrk="1" hangingPunct="1">
              <a:spcBef>
                <a:spcPct val="0"/>
              </a:spcBef>
              <a:buFont typeface="Calibri" pitchFamily="34" charset="0"/>
              <a:buChar char="-"/>
            </a:pPr>
            <a:r>
              <a:rPr lang="en-US" b="0" baseline="0" dirty="0" smtClean="0"/>
              <a:t> It was developed at the request of community-based programs with their needs in mind: limited resources and mostly volunteer instructors</a:t>
            </a:r>
          </a:p>
          <a:p>
            <a:pPr lvl="1" eaLnBrk="1" hangingPunct="1">
              <a:spcBef>
                <a:spcPct val="0"/>
              </a:spcBef>
              <a:buFont typeface="Calibri" pitchFamily="34" charset="0"/>
              <a:buChar char="-"/>
            </a:pPr>
            <a:endParaRPr lang="en-US" b="0" baseline="0" dirty="0" smtClean="0"/>
          </a:p>
          <a:p>
            <a:pPr lvl="1" eaLnBrk="1" hangingPunct="1">
              <a:spcBef>
                <a:spcPct val="0"/>
              </a:spcBef>
              <a:buFont typeface="Calibri" pitchFamily="34" charset="0"/>
              <a:buChar char="-"/>
            </a:pPr>
            <a:r>
              <a:rPr lang="en-US" b="0" baseline="0" dirty="0" smtClean="0"/>
              <a:t> It was developed in consult with Dr. Heide Wrigley.</a:t>
            </a:r>
          </a:p>
          <a:p>
            <a:pPr lvl="1" eaLnBrk="1" hangingPunct="1">
              <a:spcBef>
                <a:spcPct val="0"/>
              </a:spcBef>
              <a:buFont typeface="Calibri" pitchFamily="34" charset="0"/>
              <a:buChar char="-"/>
            </a:pPr>
            <a:endParaRPr lang="en-US" b="0" baseline="0" dirty="0" smtClean="0"/>
          </a:p>
          <a:p>
            <a:pPr lvl="1" eaLnBrk="1" hangingPunct="1">
              <a:spcBef>
                <a:spcPct val="0"/>
              </a:spcBef>
              <a:buFont typeface="Calibri" pitchFamily="34" charset="0"/>
              <a:buChar char="-"/>
            </a:pPr>
            <a:r>
              <a:rPr lang="en-US" b="0" baseline="0" dirty="0" smtClean="0"/>
              <a:t> Effectively implementing the EFC requires those using it to already be familiar with many of the principles covered during the English Forward Instructor Training, such as the Lesson Flow and teaching strategies. Therefore, </a:t>
            </a:r>
            <a:r>
              <a:rPr lang="en-US" b="1" baseline="0" dirty="0" smtClean="0"/>
              <a:t>it is only available to those instructors who attended the 2-day instructor training</a:t>
            </a:r>
            <a:r>
              <a:rPr lang="en-US" b="0" baseline="0" dirty="0" smtClean="0"/>
              <a:t>. </a:t>
            </a:r>
          </a:p>
          <a:p>
            <a:pPr lvl="0" eaLnBrk="1" hangingPunct="1">
              <a:spcBef>
                <a:spcPct val="0"/>
              </a:spcBef>
              <a:buFont typeface="Arial" pitchFamily="34" charset="0"/>
              <a:buChar char="•"/>
            </a:pPr>
            <a:endParaRPr lang="en-US" b="0" baseline="0" dirty="0" smtClean="0"/>
          </a:p>
          <a:p>
            <a:pPr lvl="0" eaLnBrk="1" hangingPunct="1">
              <a:spcBef>
                <a:spcPct val="0"/>
              </a:spcBef>
              <a:buFont typeface="Arial" pitchFamily="34" charset="0"/>
              <a:buChar char="•"/>
            </a:pPr>
            <a:r>
              <a:rPr lang="en-US" b="0" baseline="0" dirty="0" smtClean="0"/>
              <a:t> Direct participants to the EFC pgs. 5-6.</a:t>
            </a:r>
          </a:p>
          <a:p>
            <a:pPr lvl="0" eaLnBrk="1" hangingPunct="1">
              <a:spcBef>
                <a:spcPct val="0"/>
              </a:spcBef>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8D54E6E8-73C1-4679-8CC8-12F52B8481D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1151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9B3D1A">
              <a:alpha val="25000"/>
            </a:srgbClr>
          </a:solidFill>
          <a:ln>
            <a:solidFill>
              <a:srgbClr val="006C91"/>
            </a:solidFill>
          </a:ln>
        </p:spPr>
        <p:txBody>
          <a:bodyPr>
            <a:normAutofit/>
          </a:bodyPr>
          <a:lstStyle>
            <a:lvl1pPr>
              <a:defRPr sz="4800" baseline="0">
                <a:solidFill>
                  <a:srgbClr val="414042"/>
                </a:solidFill>
                <a:latin typeface="Neutraface 2 Text Bold" panose="020B0803020202020102"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baseline="0">
                <a:solidFill>
                  <a:schemeClr val="tx1">
                    <a:tint val="75000"/>
                  </a:schemeClr>
                </a:solidFill>
                <a:latin typeface="Neutraface 2 Text Book" panose="020B0503020202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858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33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4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9B3D1A">
              <a:alpha val="25000"/>
            </a:srgbClr>
          </a:solidFill>
          <a:ln>
            <a:solidFill>
              <a:srgbClr val="006C91"/>
            </a:solidFill>
          </a:ln>
        </p:spPr>
        <p:txBody>
          <a:bodyPr>
            <a:normAutofit/>
          </a:bodyPr>
          <a:lstStyle>
            <a:lvl1pPr>
              <a:defRPr sz="4800" baseline="0">
                <a:solidFill>
                  <a:srgbClr val="414042"/>
                </a:solidFill>
                <a:latin typeface="Neutraface 2 Text Bold" panose="020B0803020202020102"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baseline="0">
                <a:solidFill>
                  <a:schemeClr val="tx1">
                    <a:tint val="75000"/>
                  </a:schemeClr>
                </a:solidFill>
                <a:latin typeface="Neutraface 2 Text Book" panose="020B0503020202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19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456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Neutraface 2 Text Book" panose="020B0503020202020102" pitchFamily="34" charset="0"/>
              </a:defRPr>
            </a:lvl1pPr>
            <a:lvl2pPr>
              <a:defRPr baseline="0">
                <a:latin typeface="Neutraface 2 Text Book" panose="020B0503020202020102" pitchFamily="34" charset="0"/>
              </a:defRPr>
            </a:lvl2pPr>
            <a:lvl3pPr>
              <a:defRPr baseline="0">
                <a:latin typeface="Neutraface 2 Text Book" panose="020B0503020202020102" pitchFamily="34" charset="0"/>
              </a:defRPr>
            </a:lvl3pPr>
            <a:lvl4pPr>
              <a:defRPr baseline="0">
                <a:latin typeface="Neutraface 2 Text Book" panose="020B0503020202020102" pitchFamily="34" charset="0"/>
              </a:defRPr>
            </a:lvl4pPr>
            <a:lvl5pPr>
              <a:defRPr baseline="0">
                <a:latin typeface="Neutraface 2 Text Book" panose="020B0503020202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623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07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921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4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9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19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40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456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Neutraface 2 Text Book" panose="020B0503020202020102" pitchFamily="34" charset="0"/>
              </a:defRPr>
            </a:lvl1pPr>
            <a:lvl2pPr>
              <a:defRPr baseline="0">
                <a:latin typeface="Neutraface 2 Text Book" panose="020B0503020202020102" pitchFamily="34" charset="0"/>
              </a:defRPr>
            </a:lvl2pPr>
            <a:lvl3pPr>
              <a:defRPr baseline="0">
                <a:latin typeface="Neutraface 2 Text Book" panose="020B0503020202020102" pitchFamily="34" charset="0"/>
              </a:defRPr>
            </a:lvl3pPr>
            <a:lvl4pPr>
              <a:defRPr baseline="0">
                <a:latin typeface="Neutraface 2 Text Book" panose="020B0503020202020102" pitchFamily="34" charset="0"/>
              </a:defRPr>
            </a:lvl4pPr>
            <a:lvl5pPr>
              <a:defRPr baseline="0">
                <a:latin typeface="Neutraface 2 Text Book" panose="020B0503020202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829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966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8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789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9B3D1A">
              <a:alpha val="25000"/>
            </a:srgbClr>
          </a:solidFill>
          <a:ln>
            <a:solidFill>
              <a:srgbClr val="006C91"/>
            </a:solidFill>
          </a:ln>
        </p:spPr>
        <p:txBody>
          <a:bodyPr>
            <a:normAutofit/>
          </a:bodyPr>
          <a:lstStyle>
            <a:lvl1pPr>
              <a:defRPr sz="4800" baseline="0">
                <a:solidFill>
                  <a:srgbClr val="414042"/>
                </a:solidFill>
                <a:latin typeface="Neutraface 2 Text Bold" panose="020B0803020202020102"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baseline="0">
                <a:solidFill>
                  <a:schemeClr val="tx1">
                    <a:tint val="75000"/>
                  </a:schemeClr>
                </a:solidFill>
                <a:latin typeface="Neutraface 2 Text Book" panose="020B0503020202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1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456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Neutraface 2 Text Book" panose="020B0503020202020102" pitchFamily="34" charset="0"/>
              </a:defRPr>
            </a:lvl1pPr>
            <a:lvl2pPr>
              <a:defRPr baseline="0">
                <a:latin typeface="Neutraface 2 Text Book" panose="020B0503020202020102" pitchFamily="34" charset="0"/>
              </a:defRPr>
            </a:lvl2pPr>
            <a:lvl3pPr>
              <a:defRPr baseline="0">
                <a:latin typeface="Neutraface 2 Text Book" panose="020B0503020202020102" pitchFamily="34" charset="0"/>
              </a:defRPr>
            </a:lvl3pPr>
            <a:lvl4pPr>
              <a:defRPr baseline="0">
                <a:latin typeface="Neutraface 2 Text Book" panose="020B0503020202020102" pitchFamily="34" charset="0"/>
              </a:defRPr>
            </a:lvl4pPr>
            <a:lvl5pPr>
              <a:defRPr baseline="0">
                <a:latin typeface="Neutraface 2 Text Book" panose="020B0503020202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056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796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5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22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19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0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790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566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15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87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129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9B3D1A">
              <a:alpha val="25000"/>
            </a:srgbClr>
          </a:solidFill>
          <a:ln>
            <a:solidFill>
              <a:srgbClr val="006C91"/>
            </a:solidFill>
          </a:ln>
        </p:spPr>
        <p:txBody>
          <a:bodyPr>
            <a:normAutofit/>
          </a:bodyPr>
          <a:lstStyle>
            <a:lvl1pPr>
              <a:defRPr sz="4800" baseline="0">
                <a:solidFill>
                  <a:srgbClr val="414042"/>
                </a:solidFill>
                <a:latin typeface="Neutraface 2 Text Bold" panose="020B0803020202020102"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baseline="0">
                <a:solidFill>
                  <a:schemeClr val="tx1">
                    <a:tint val="75000"/>
                  </a:schemeClr>
                </a:solidFill>
                <a:latin typeface="Neutraface 2 Text Book" panose="020B0503020202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96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456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Neutraface 2 Text Book" panose="020B0503020202020102" pitchFamily="34" charset="0"/>
              </a:defRPr>
            </a:lvl1pPr>
            <a:lvl2pPr>
              <a:defRPr baseline="0">
                <a:latin typeface="Neutraface 2 Text Book" panose="020B0503020202020102" pitchFamily="34" charset="0"/>
              </a:defRPr>
            </a:lvl2pPr>
            <a:lvl3pPr>
              <a:defRPr baseline="0">
                <a:latin typeface="Neutraface 2 Text Book" panose="020B0503020202020102" pitchFamily="34" charset="0"/>
              </a:defRPr>
            </a:lvl3pPr>
            <a:lvl4pPr>
              <a:defRPr baseline="0">
                <a:latin typeface="Neutraface 2 Text Book" panose="020B0503020202020102" pitchFamily="34" charset="0"/>
              </a:defRPr>
            </a:lvl4pPr>
            <a:lvl5pPr>
              <a:defRPr baseline="0">
                <a:latin typeface="Neutraface 2 Text Book" panose="020B0503020202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831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949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278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975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38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69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78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90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5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25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944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9B3D1A">
              <a:alpha val="25000"/>
            </a:srgbClr>
          </a:solidFill>
          <a:ln>
            <a:solidFill>
              <a:srgbClr val="006C91"/>
            </a:solidFill>
          </a:ln>
        </p:spPr>
        <p:txBody>
          <a:bodyPr>
            <a:normAutofit/>
          </a:bodyPr>
          <a:lstStyle>
            <a:lvl1pPr>
              <a:defRPr sz="4800" baseline="0">
                <a:solidFill>
                  <a:srgbClr val="414042"/>
                </a:solidFill>
                <a:latin typeface="Neutraface 2 Text Bold" panose="020B0803020202020102"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baseline="0">
                <a:solidFill>
                  <a:schemeClr val="tx1">
                    <a:tint val="75000"/>
                  </a:schemeClr>
                </a:solidFill>
                <a:latin typeface="Neutraface 2 Text Book" panose="020B0503020202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577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456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Neutraface 2 Text Book" panose="020B0503020202020102" pitchFamily="34" charset="0"/>
              </a:defRPr>
            </a:lvl1pPr>
            <a:lvl2pPr>
              <a:defRPr baseline="0">
                <a:latin typeface="Neutraface 2 Text Book" panose="020B0503020202020102" pitchFamily="34" charset="0"/>
              </a:defRPr>
            </a:lvl2pPr>
            <a:lvl3pPr>
              <a:defRPr baseline="0">
                <a:latin typeface="Neutraface 2 Text Book" panose="020B0503020202020102" pitchFamily="34" charset="0"/>
              </a:defRPr>
            </a:lvl3pPr>
            <a:lvl4pPr>
              <a:defRPr baseline="0">
                <a:latin typeface="Neutraface 2 Text Book" panose="020B0503020202020102" pitchFamily="34" charset="0"/>
              </a:defRPr>
            </a:lvl4pPr>
            <a:lvl5pPr>
              <a:defRPr baseline="0">
                <a:latin typeface="Neutraface 2 Text Book" panose="020B0503020202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51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88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092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71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032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744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398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90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836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411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46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9B3D1A">
              <a:alpha val="25000"/>
            </a:srgbClr>
          </a:solidFill>
          <a:ln>
            <a:solidFill>
              <a:srgbClr val="006C91"/>
            </a:solidFill>
          </a:ln>
        </p:spPr>
        <p:txBody>
          <a:bodyPr>
            <a:normAutofit/>
          </a:bodyPr>
          <a:lstStyle>
            <a:lvl1pPr>
              <a:defRPr sz="4800" baseline="0">
                <a:solidFill>
                  <a:srgbClr val="414042"/>
                </a:solidFill>
                <a:latin typeface="Neutraface 2 Text Bold" panose="020B0803020202020102"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baseline="0">
                <a:solidFill>
                  <a:schemeClr val="tx1">
                    <a:tint val="75000"/>
                  </a:schemeClr>
                </a:solidFill>
                <a:latin typeface="Neutraface 2 Text Book" panose="020B0503020202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907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456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Neutraface 2 Text Book" panose="020B0503020202020102" pitchFamily="34" charset="0"/>
              </a:defRPr>
            </a:lvl1pPr>
            <a:lvl2pPr>
              <a:defRPr baseline="0">
                <a:latin typeface="Neutraface 2 Text Book" panose="020B0503020202020102" pitchFamily="34" charset="0"/>
              </a:defRPr>
            </a:lvl2pPr>
            <a:lvl3pPr>
              <a:defRPr baseline="0">
                <a:latin typeface="Neutraface 2 Text Book" panose="020B0503020202020102" pitchFamily="34" charset="0"/>
              </a:defRPr>
            </a:lvl3pPr>
            <a:lvl4pPr>
              <a:defRPr baseline="0">
                <a:latin typeface="Neutraface 2 Text Book" panose="020B0503020202020102" pitchFamily="34" charset="0"/>
              </a:defRPr>
            </a:lvl4pPr>
            <a:lvl5pPr>
              <a:defRPr baseline="0">
                <a:latin typeface="Neutraface 2 Text Book" panose="020B0503020202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0724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62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06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520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443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470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86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7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344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86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90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85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DABE">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203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baseline="0">
          <a:solidFill>
            <a:schemeClr val="tx1"/>
          </a:solidFill>
          <a:latin typeface="Neutraface 2 Text Demi" panose="020B0703020202020102"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DABE">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025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baseline="0">
          <a:solidFill>
            <a:schemeClr val="tx1"/>
          </a:solidFill>
          <a:latin typeface="Neutraface 2 Text Demi" panose="020B0703020202020102"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8DABE">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761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baseline="0">
          <a:solidFill>
            <a:schemeClr val="tx1"/>
          </a:solidFill>
          <a:latin typeface="Neutraface 2 Text Demi" panose="020B0703020202020102"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8DABE">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3579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baseline="0">
          <a:solidFill>
            <a:schemeClr val="tx1"/>
          </a:solidFill>
          <a:latin typeface="Neutraface 2 Text Demi" panose="020B0703020202020102"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8DABE">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6391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baseline="0">
          <a:solidFill>
            <a:schemeClr val="tx1"/>
          </a:solidFill>
          <a:latin typeface="Neutraface 2 Text Demi" panose="020B0703020202020102"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8DABE">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A033-8C78-4616-8E86-E1D28B6F4AC7}" type="datetimeFigureOut">
              <a:rPr lang="en-US" smtClean="0">
                <a:solidFill>
                  <a:prstClr val="black">
                    <a:tint val="75000"/>
                  </a:prstClr>
                </a:solidFill>
              </a:rPr>
              <a:pPr/>
              <a:t>5/20/2016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8689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baseline="0">
          <a:solidFill>
            <a:schemeClr val="tx1"/>
          </a:solidFill>
          <a:latin typeface="Neutraface 2 Text Demi" panose="020B0703020202020102"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www.literacyforward.org/" TargetMode="External"/><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hyperlink" Target="http://www.literacyforward.org/" TargetMode="External"/><Relationship Id="rId2" Type="http://schemas.openxmlformats.org/officeDocument/2006/relationships/notesSlide" Target="../notesSlides/notesSlide23.xml"/><Relationship Id="rId1" Type="http://schemas.openxmlformats.org/officeDocument/2006/relationships/slideLayout" Target="../slideLayouts/slideLayout60.xml"/><Relationship Id="rId5" Type="http://schemas.openxmlformats.org/officeDocument/2006/relationships/hyperlink" Target="mailto:jdebrosse@willread.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28801"/>
            <a:ext cx="7772400" cy="1470025"/>
          </a:xfrm>
          <a:solidFill>
            <a:srgbClr val="9B3D1A">
              <a:alpha val="25000"/>
            </a:srgbClr>
          </a:solidFill>
          <a:ln>
            <a:solidFill>
              <a:srgbClr val="006C91"/>
            </a:solidFill>
          </a:ln>
        </p:spPr>
        <p:txBody>
          <a:bodyPr>
            <a:normAutofit/>
          </a:bodyPr>
          <a:lstStyle/>
          <a:p>
            <a:r>
              <a:rPr lang="en-US" dirty="0"/>
              <a:t>English Forward</a:t>
            </a:r>
          </a:p>
        </p:txBody>
      </p:sp>
      <p:sp>
        <p:nvSpPr>
          <p:cNvPr id="3" name="Subtitle 2"/>
          <p:cNvSpPr>
            <a:spLocks noGrp="1"/>
          </p:cNvSpPr>
          <p:nvPr>
            <p:ph type="subTitle" idx="1"/>
          </p:nvPr>
        </p:nvSpPr>
        <p:spPr>
          <a:xfrm>
            <a:off x="3124200" y="3429000"/>
            <a:ext cx="6019800" cy="1752600"/>
          </a:xfrm>
        </p:spPr>
        <p:txBody>
          <a:bodyPr>
            <a:normAutofit/>
          </a:bodyPr>
          <a:lstStyle/>
          <a:p>
            <a:r>
              <a:rPr lang="en-US" dirty="0" smtClean="0">
                <a:solidFill>
                  <a:srgbClr val="414042"/>
                </a:solidFill>
              </a:rPr>
              <a:t>Teaching conversation skills in the beginning ESL classroom</a:t>
            </a:r>
            <a:endParaRPr lang="en-US" dirty="0">
              <a:solidFill>
                <a:srgbClr val="41404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042" y="4390644"/>
            <a:ext cx="2483916" cy="2467356"/>
          </a:xfrm>
          <a:prstGeom prst="rect">
            <a:avLst/>
          </a:prstGeom>
        </p:spPr>
      </p:pic>
    </p:spTree>
    <p:extLst>
      <p:ext uri="{BB962C8B-B14F-4D97-AF65-F5344CB8AC3E}">
        <p14:creationId xmlns:p14="http://schemas.microsoft.com/office/powerpoint/2010/main" val="3926120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200" y="1600200"/>
            <a:ext cx="4038600" cy="3733800"/>
          </a:xfrm>
        </p:spPr>
        <p:txBody>
          <a:bodyPr>
            <a:normAutofit/>
          </a:bodyPr>
          <a:lstStyle/>
          <a:p>
            <a:pPr marL="514350" indent="-514350">
              <a:buNone/>
            </a:pPr>
            <a:r>
              <a:rPr lang="en-US" dirty="0" smtClean="0"/>
              <a:t>6. 	Timing</a:t>
            </a:r>
          </a:p>
          <a:p>
            <a:pPr marL="514350" indent="-514350">
              <a:buNone/>
            </a:pPr>
            <a:r>
              <a:rPr lang="en-US" dirty="0" smtClean="0"/>
              <a:t>7.	Model, model, model!</a:t>
            </a:r>
          </a:p>
          <a:p>
            <a:pPr marL="514350" indent="-514350">
              <a:buNone/>
            </a:pPr>
            <a:r>
              <a:rPr lang="en-US" dirty="0" smtClean="0"/>
              <a:t>8.	Peer-to-peer interactions</a:t>
            </a:r>
          </a:p>
          <a:p>
            <a:pPr marL="514350" indent="-514350">
              <a:buNone/>
            </a:pPr>
            <a:r>
              <a:rPr lang="en-US" dirty="0" smtClean="0"/>
              <a:t>9.	Student talk time</a:t>
            </a:r>
          </a:p>
          <a:p>
            <a:pPr marL="514350" indent="-514350">
              <a:buNone/>
            </a:pPr>
            <a:r>
              <a:rPr lang="en-US" dirty="0" smtClean="0"/>
              <a:t>10.	Supplemental materials </a:t>
            </a:r>
          </a:p>
          <a:p>
            <a:endParaRPr lang="en-US" dirty="0"/>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05800" y="4495800"/>
            <a:ext cx="495968" cy="533400"/>
          </a:xfrm>
          <a:prstGeom prst="rect">
            <a:avLst/>
          </a:prstGeom>
          <a:noFill/>
          <a:ln w="9525">
            <a:noFill/>
            <a:miter lim="800000"/>
            <a:headEnd/>
            <a:tailEnd/>
          </a:ln>
        </p:spPr>
      </p:pic>
      <p:sp>
        <p:nvSpPr>
          <p:cNvPr id="2" name="Title 1"/>
          <p:cNvSpPr>
            <a:spLocks noGrp="1"/>
          </p:cNvSpPr>
          <p:nvPr>
            <p:ph type="title"/>
          </p:nvPr>
        </p:nvSpPr>
        <p:spPr>
          <a:xfrm>
            <a:off x="1524000" y="274638"/>
            <a:ext cx="9144000" cy="944562"/>
          </a:xfrm>
        </p:spPr>
        <p:txBody>
          <a:bodyPr>
            <a:normAutofit/>
          </a:bodyPr>
          <a:lstStyle/>
          <a:p>
            <a:r>
              <a:rPr lang="en-US" dirty="0" smtClean="0"/>
              <a:t>Guiding Principles </a:t>
            </a:r>
            <a:endParaRPr lang="en-US" dirty="0"/>
          </a:p>
        </p:txBody>
      </p:sp>
      <p:sp>
        <p:nvSpPr>
          <p:cNvPr id="4" name="Content Placeholder 3"/>
          <p:cNvSpPr>
            <a:spLocks noGrp="1"/>
          </p:cNvSpPr>
          <p:nvPr>
            <p:ph sz="half" idx="1"/>
          </p:nvPr>
        </p:nvSpPr>
        <p:spPr/>
        <p:txBody>
          <a:bodyPr>
            <a:normAutofit/>
          </a:bodyPr>
          <a:lstStyle/>
          <a:p>
            <a:pPr marL="514350" indent="-514350">
              <a:buFont typeface="+mj-lt"/>
              <a:buAutoNum type="arabicPeriod"/>
            </a:pPr>
            <a:r>
              <a:rPr lang="en-US" dirty="0" smtClean="0"/>
              <a:t>Beginning ESL classrooms</a:t>
            </a:r>
          </a:p>
          <a:p>
            <a:pPr marL="514350" indent="-514350">
              <a:buFont typeface="+mj-lt"/>
              <a:buAutoNum type="arabicPeriod"/>
            </a:pPr>
            <a:r>
              <a:rPr lang="en-US" dirty="0" smtClean="0"/>
              <a:t>60-100 hours of instruction</a:t>
            </a:r>
          </a:p>
          <a:p>
            <a:pPr marL="514350" indent="-514350">
              <a:buFont typeface="+mj-lt"/>
              <a:buAutoNum type="arabicPeriod"/>
            </a:pPr>
            <a:r>
              <a:rPr lang="en-US" dirty="0" smtClean="0"/>
              <a:t>Focus on oral communication</a:t>
            </a:r>
          </a:p>
          <a:p>
            <a:pPr marL="514350" indent="-514350">
              <a:buFont typeface="+mj-lt"/>
              <a:buAutoNum type="arabicPeriod"/>
            </a:pPr>
            <a:r>
              <a:rPr lang="en-US" dirty="0" smtClean="0"/>
              <a:t>Flexibility</a:t>
            </a:r>
          </a:p>
          <a:p>
            <a:pPr marL="514350" indent="-514350">
              <a:buFont typeface="+mj-lt"/>
              <a:buAutoNum type="arabicPeriod"/>
            </a:pPr>
            <a:r>
              <a:rPr lang="en-US" dirty="0" smtClean="0"/>
              <a:t>Review. Every class.</a:t>
            </a:r>
          </a:p>
          <a:p>
            <a:pPr>
              <a:buNone/>
            </a:pPr>
            <a:endParaRPr lang="en-US" dirty="0" smtClean="0"/>
          </a:p>
        </p:txBody>
      </p:sp>
    </p:spTree>
    <p:extLst>
      <p:ext uri="{BB962C8B-B14F-4D97-AF65-F5344CB8AC3E}">
        <p14:creationId xmlns:p14="http://schemas.microsoft.com/office/powerpoint/2010/main" val="64056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Flow Demonstration – Step Two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8387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B3D1A">
              <a:alpha val="25000"/>
            </a:srgbClr>
          </a:solidFill>
          <a:ln>
            <a:solidFill>
              <a:srgbClr val="006C91"/>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smtClean="0"/>
              <a:t>Literacy Forward Web Portal</a:t>
            </a:r>
            <a:endParaRPr lang="en-US" dirty="0"/>
          </a:p>
        </p:txBody>
      </p:sp>
      <p:sp>
        <p:nvSpPr>
          <p:cNvPr id="3" name="Content Placeholder 2"/>
          <p:cNvSpPr>
            <a:spLocks noGrp="1"/>
          </p:cNvSpPr>
          <p:nvPr>
            <p:ph idx="1"/>
          </p:nvPr>
        </p:nvSpPr>
        <p:spPr/>
        <p:txBody>
          <a:bodyPr>
            <a:normAutofit/>
          </a:bodyPr>
          <a:lstStyle/>
          <a:p>
            <a:pPr marL="514350" indent="-514350" algn="ctr">
              <a:buNone/>
            </a:pPr>
            <a:r>
              <a:rPr lang="en-US" dirty="0" smtClean="0">
                <a:hlinkClick r:id="rId3"/>
              </a:rPr>
              <a:t>www.literacyforward.org</a:t>
            </a:r>
            <a:endParaRPr lang="en-US" dirty="0" smtClean="0"/>
          </a:p>
          <a:p>
            <a:pPr marL="514350" indent="-514350" algn="ctr">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40273" y="2286000"/>
            <a:ext cx="4787654" cy="4216400"/>
          </a:xfrm>
          <a:prstGeom prst="rect">
            <a:avLst/>
          </a:prstGeom>
          <a:noFill/>
          <a:ln w="19050">
            <a:solidFill>
              <a:srgbClr val="B80007"/>
            </a:solidFill>
            <a:miter lim="800000"/>
            <a:headEnd/>
            <a:tailEnd/>
          </a:ln>
          <a:effectLst/>
        </p:spPr>
      </p:pic>
    </p:spTree>
    <p:extLst>
      <p:ext uri="{BB962C8B-B14F-4D97-AF65-F5344CB8AC3E}">
        <p14:creationId xmlns:p14="http://schemas.microsoft.com/office/powerpoint/2010/main" val="316851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Trainer’s Manual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987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05400" y="228600"/>
            <a:ext cx="5339794" cy="6400800"/>
          </a:xfrm>
          <a:prstGeom prst="rect">
            <a:avLst/>
          </a:prstGeom>
          <a:ln w="19050">
            <a:solidFill>
              <a:schemeClr val="tx1"/>
            </a:solidFill>
          </a:ln>
        </p:spPr>
      </p:pic>
      <p:sp>
        <p:nvSpPr>
          <p:cNvPr id="2" name="Rectangle 4"/>
          <p:cNvSpPr>
            <a:spLocks noChangeArrowheads="1"/>
          </p:cNvSpPr>
          <p:nvPr/>
        </p:nvSpPr>
        <p:spPr bwMode="auto">
          <a:xfrm>
            <a:off x="1524000" y="0"/>
            <a:ext cx="3352800" cy="6858000"/>
          </a:xfrm>
          <a:prstGeom prst="rect">
            <a:avLst/>
          </a:prstGeom>
          <a:solidFill>
            <a:srgbClr val="82302E"/>
          </a:solidFill>
          <a:ln w="9525">
            <a:noFill/>
            <a:miter lim="800000"/>
            <a:headEnd/>
            <a:tailEnd/>
          </a:ln>
        </p:spPr>
        <p:txBody>
          <a:bodyPr wrap="none" anchor="ctr"/>
          <a:lstStyle/>
          <a:p>
            <a:pPr algn="ctr"/>
            <a:endParaRPr lang="en-US" sz="4400" dirty="0">
              <a:solidFill>
                <a:schemeClr val="accent6">
                  <a:lumMod val="20000"/>
                  <a:lumOff val="80000"/>
                </a:schemeClr>
              </a:solidFill>
              <a:latin typeface="Neutraface 2 Text Demi" pitchFamily="34" charset="0"/>
            </a:endParaRPr>
          </a:p>
        </p:txBody>
      </p:sp>
      <p:sp>
        <p:nvSpPr>
          <p:cNvPr id="5" name="TextBox 8"/>
          <p:cNvSpPr txBox="1">
            <a:spLocks noGrp="1" noChangeArrowheads="1"/>
          </p:cNvSpPr>
          <p:nvPr>
            <p:ph idx="1"/>
          </p:nvPr>
        </p:nvSpPr>
        <p:spPr bwMode="auto">
          <a:xfrm>
            <a:off x="1524000" y="914402"/>
            <a:ext cx="3352800" cy="2653034"/>
          </a:xfrm>
          <a:prstGeom prst="rect">
            <a:avLst/>
          </a:prstGeom>
          <a:noFill/>
          <a:ln w="9525">
            <a:noFill/>
            <a:miter lim="800000"/>
            <a:headEnd/>
            <a:tailEnd/>
          </a:ln>
        </p:spPr>
        <p:txBody>
          <a:bodyPr wrap="square">
            <a:spAutoFit/>
          </a:bodyPr>
          <a:lstStyle/>
          <a:p>
            <a:pPr>
              <a:buNone/>
            </a:pPr>
            <a:r>
              <a:rPr lang="en-US" dirty="0" smtClean="0">
                <a:latin typeface="Neutraface 2 Text Demi" pitchFamily="34" charset="0"/>
              </a:rPr>
              <a:t>Overview of Slide</a:t>
            </a:r>
          </a:p>
          <a:p>
            <a:pPr>
              <a:buNone/>
            </a:pPr>
            <a:r>
              <a:rPr lang="en-US" dirty="0" smtClean="0">
                <a:latin typeface="Neutraface 2 Text Demi" pitchFamily="34" charset="0"/>
              </a:rPr>
              <a:t>Organization</a:t>
            </a:r>
          </a:p>
          <a:p>
            <a:pPr lvl="1"/>
            <a:r>
              <a:rPr lang="en-US" dirty="0" smtClean="0">
                <a:latin typeface="Neutraface 2 Text Demi" pitchFamily="34" charset="0"/>
              </a:rPr>
              <a:t>Trainers</a:t>
            </a:r>
          </a:p>
          <a:p>
            <a:pPr lvl="1"/>
            <a:endParaRPr lang="en-US" dirty="0" smtClean="0">
              <a:latin typeface="Neutraface 2 Text Demi" pitchFamily="34" charset="0"/>
            </a:endParaRPr>
          </a:p>
          <a:p>
            <a:pPr>
              <a:buNone/>
            </a:pPr>
            <a:endParaRPr lang="en-US" sz="2400" dirty="0"/>
          </a:p>
        </p:txBody>
      </p:sp>
      <p:sp>
        <p:nvSpPr>
          <p:cNvPr id="4" name="Oval 3"/>
          <p:cNvSpPr/>
          <p:nvPr/>
        </p:nvSpPr>
        <p:spPr>
          <a:xfrm>
            <a:off x="9525000" y="3810003"/>
            <a:ext cx="533400" cy="465117"/>
          </a:xfrm>
          <a:prstGeom prst="ellipse">
            <a:avLst/>
          </a:prstGeom>
          <a:noFill/>
          <a:ln w="50800">
            <a:solidFill>
              <a:srgbClr val="823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59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228600"/>
            <a:ext cx="5339794" cy="6400800"/>
          </a:xfrm>
          <a:prstGeom prst="rect">
            <a:avLst/>
          </a:prstGeom>
          <a:ln w="19050">
            <a:solidFill>
              <a:schemeClr val="tx1"/>
            </a:solidFill>
          </a:ln>
        </p:spPr>
      </p:pic>
      <p:sp>
        <p:nvSpPr>
          <p:cNvPr id="2" name="Rectangle 4"/>
          <p:cNvSpPr>
            <a:spLocks noChangeArrowheads="1"/>
          </p:cNvSpPr>
          <p:nvPr/>
        </p:nvSpPr>
        <p:spPr bwMode="auto">
          <a:xfrm>
            <a:off x="1524000" y="0"/>
            <a:ext cx="3352800" cy="6858000"/>
          </a:xfrm>
          <a:prstGeom prst="rect">
            <a:avLst/>
          </a:prstGeom>
          <a:solidFill>
            <a:srgbClr val="82302E"/>
          </a:solidFill>
          <a:ln w="9525">
            <a:noFill/>
            <a:miter lim="800000"/>
            <a:headEnd/>
            <a:tailEnd/>
          </a:ln>
        </p:spPr>
        <p:txBody>
          <a:bodyPr wrap="none" anchor="ctr"/>
          <a:lstStyle/>
          <a:p>
            <a:pPr algn="ctr"/>
            <a:endParaRPr lang="en-US" sz="4400" dirty="0">
              <a:solidFill>
                <a:schemeClr val="accent6">
                  <a:lumMod val="20000"/>
                  <a:lumOff val="80000"/>
                </a:schemeClr>
              </a:solidFill>
              <a:latin typeface="Neutraface 2 Text Demi" pitchFamily="34" charset="0"/>
            </a:endParaRPr>
          </a:p>
        </p:txBody>
      </p:sp>
      <p:sp>
        <p:nvSpPr>
          <p:cNvPr id="5" name="TextBox 8"/>
          <p:cNvSpPr txBox="1">
            <a:spLocks noGrp="1" noChangeArrowheads="1"/>
          </p:cNvSpPr>
          <p:nvPr>
            <p:ph idx="1"/>
          </p:nvPr>
        </p:nvSpPr>
        <p:spPr bwMode="auto">
          <a:xfrm>
            <a:off x="1524000" y="914402"/>
            <a:ext cx="3352800" cy="2653034"/>
          </a:xfrm>
          <a:prstGeom prst="rect">
            <a:avLst/>
          </a:prstGeom>
          <a:noFill/>
          <a:ln w="9525">
            <a:noFill/>
            <a:miter lim="800000"/>
            <a:headEnd/>
            <a:tailEnd/>
          </a:ln>
        </p:spPr>
        <p:txBody>
          <a:bodyPr wrap="square">
            <a:spAutoFit/>
          </a:bodyPr>
          <a:lstStyle/>
          <a:p>
            <a:pPr>
              <a:buNone/>
            </a:pPr>
            <a:r>
              <a:rPr lang="en-US" dirty="0" smtClean="0">
                <a:latin typeface="Neutraface 2 Text Demi" pitchFamily="34" charset="0"/>
              </a:rPr>
              <a:t>Overview of Slide</a:t>
            </a:r>
          </a:p>
          <a:p>
            <a:pPr>
              <a:buNone/>
            </a:pPr>
            <a:r>
              <a:rPr lang="en-US" dirty="0">
                <a:latin typeface="Neutraface 2 Text Demi" pitchFamily="34" charset="0"/>
              </a:rPr>
              <a:t>O</a:t>
            </a:r>
            <a:r>
              <a:rPr lang="en-US" dirty="0" smtClean="0">
                <a:latin typeface="Neutraface 2 Text Demi" pitchFamily="34" charset="0"/>
              </a:rPr>
              <a:t>rganization</a:t>
            </a:r>
          </a:p>
          <a:p>
            <a:pPr lvl="1"/>
            <a:r>
              <a:rPr lang="en-US" dirty="0" smtClean="0">
                <a:latin typeface="Neutraface 2 Text Demi" pitchFamily="34" charset="0"/>
              </a:rPr>
              <a:t>Trainers</a:t>
            </a:r>
          </a:p>
          <a:p>
            <a:pPr lvl="1"/>
            <a:r>
              <a:rPr lang="en-US" dirty="0" smtClean="0">
                <a:latin typeface="Neutraface 2 Text Demi" pitchFamily="34" charset="0"/>
              </a:rPr>
              <a:t>Timing</a:t>
            </a:r>
          </a:p>
          <a:p>
            <a:pPr>
              <a:buNone/>
            </a:pPr>
            <a:endParaRPr lang="en-US" sz="2400" dirty="0"/>
          </a:p>
        </p:txBody>
      </p:sp>
      <p:sp>
        <p:nvSpPr>
          <p:cNvPr id="6" name="Oval 5"/>
          <p:cNvSpPr/>
          <p:nvPr/>
        </p:nvSpPr>
        <p:spPr>
          <a:xfrm>
            <a:off x="5181603" y="4038603"/>
            <a:ext cx="1676399" cy="465117"/>
          </a:xfrm>
          <a:prstGeom prst="ellipse">
            <a:avLst/>
          </a:prstGeom>
          <a:noFill/>
          <a:ln w="50800">
            <a:solidFill>
              <a:srgbClr val="823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29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228600"/>
            <a:ext cx="5339794" cy="6400800"/>
          </a:xfrm>
          <a:prstGeom prst="rect">
            <a:avLst/>
          </a:prstGeom>
          <a:ln w="19050">
            <a:solidFill>
              <a:schemeClr val="tx1"/>
            </a:solidFill>
          </a:ln>
        </p:spPr>
      </p:pic>
      <p:sp>
        <p:nvSpPr>
          <p:cNvPr id="2" name="Rectangle 4"/>
          <p:cNvSpPr>
            <a:spLocks noChangeArrowheads="1"/>
          </p:cNvSpPr>
          <p:nvPr/>
        </p:nvSpPr>
        <p:spPr bwMode="auto">
          <a:xfrm>
            <a:off x="1524000" y="0"/>
            <a:ext cx="3352800" cy="6858000"/>
          </a:xfrm>
          <a:prstGeom prst="rect">
            <a:avLst/>
          </a:prstGeom>
          <a:solidFill>
            <a:srgbClr val="82302E"/>
          </a:solidFill>
          <a:ln w="9525">
            <a:noFill/>
            <a:miter lim="800000"/>
            <a:headEnd/>
            <a:tailEnd/>
          </a:ln>
        </p:spPr>
        <p:txBody>
          <a:bodyPr wrap="none" anchor="ctr"/>
          <a:lstStyle/>
          <a:p>
            <a:pPr algn="ctr"/>
            <a:endParaRPr lang="en-US" sz="4400" dirty="0">
              <a:solidFill>
                <a:schemeClr val="accent6">
                  <a:lumMod val="20000"/>
                  <a:lumOff val="80000"/>
                </a:schemeClr>
              </a:solidFill>
              <a:latin typeface="Neutraface 2 Text Demi" pitchFamily="34" charset="0"/>
            </a:endParaRPr>
          </a:p>
        </p:txBody>
      </p:sp>
      <p:sp>
        <p:nvSpPr>
          <p:cNvPr id="5" name="TextBox 8"/>
          <p:cNvSpPr txBox="1">
            <a:spLocks noGrp="1" noChangeArrowheads="1"/>
          </p:cNvSpPr>
          <p:nvPr>
            <p:ph idx="1"/>
          </p:nvPr>
        </p:nvSpPr>
        <p:spPr bwMode="auto">
          <a:xfrm>
            <a:off x="1524000" y="914403"/>
            <a:ext cx="3352800" cy="3170099"/>
          </a:xfrm>
          <a:prstGeom prst="rect">
            <a:avLst/>
          </a:prstGeom>
          <a:noFill/>
          <a:ln w="9525">
            <a:noFill/>
            <a:miter lim="800000"/>
            <a:headEnd/>
            <a:tailEnd/>
          </a:ln>
        </p:spPr>
        <p:txBody>
          <a:bodyPr wrap="square">
            <a:spAutoFit/>
          </a:bodyPr>
          <a:lstStyle/>
          <a:p>
            <a:pPr>
              <a:buNone/>
            </a:pPr>
            <a:r>
              <a:rPr lang="en-US" dirty="0" smtClean="0">
                <a:latin typeface="Neutraface 2 Text Demi" pitchFamily="34" charset="0"/>
              </a:rPr>
              <a:t>Overview of Slide</a:t>
            </a:r>
          </a:p>
          <a:p>
            <a:pPr>
              <a:buNone/>
            </a:pPr>
            <a:r>
              <a:rPr lang="en-US" dirty="0" smtClean="0">
                <a:latin typeface="Neutraface 2 Text Demi" pitchFamily="34" charset="0"/>
              </a:rPr>
              <a:t>Organization</a:t>
            </a:r>
          </a:p>
          <a:p>
            <a:pPr lvl="1"/>
            <a:r>
              <a:rPr lang="en-US" dirty="0" smtClean="0">
                <a:latin typeface="Neutraface 2 Text Demi" pitchFamily="34" charset="0"/>
              </a:rPr>
              <a:t>Trainers</a:t>
            </a:r>
          </a:p>
          <a:p>
            <a:pPr lvl="1"/>
            <a:r>
              <a:rPr lang="en-US" dirty="0" smtClean="0">
                <a:latin typeface="Neutraface 2 Text Demi" pitchFamily="34" charset="0"/>
              </a:rPr>
              <a:t>Timing</a:t>
            </a:r>
          </a:p>
          <a:p>
            <a:pPr lvl="1"/>
            <a:r>
              <a:rPr lang="en-US" dirty="0" smtClean="0">
                <a:latin typeface="Neutraface 2 Text Demi" pitchFamily="34" charset="0"/>
              </a:rPr>
              <a:t>Supplies</a:t>
            </a:r>
          </a:p>
          <a:p>
            <a:pPr>
              <a:buNone/>
            </a:pPr>
            <a:endParaRPr lang="en-US" sz="2400" dirty="0"/>
          </a:p>
        </p:txBody>
      </p:sp>
      <p:sp>
        <p:nvSpPr>
          <p:cNvPr id="6" name="Oval 5"/>
          <p:cNvSpPr/>
          <p:nvPr/>
        </p:nvSpPr>
        <p:spPr>
          <a:xfrm>
            <a:off x="5105400" y="4191000"/>
            <a:ext cx="1676400" cy="457200"/>
          </a:xfrm>
          <a:prstGeom prst="ellipse">
            <a:avLst/>
          </a:prstGeom>
          <a:noFill/>
          <a:ln w="50800">
            <a:solidFill>
              <a:srgbClr val="823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415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228600"/>
            <a:ext cx="5339794" cy="6400800"/>
          </a:xfrm>
          <a:prstGeom prst="rect">
            <a:avLst/>
          </a:prstGeom>
          <a:ln w="19050">
            <a:solidFill>
              <a:schemeClr val="tx1"/>
            </a:solidFill>
          </a:ln>
        </p:spPr>
      </p:pic>
      <p:sp>
        <p:nvSpPr>
          <p:cNvPr id="2" name="Rectangle 4"/>
          <p:cNvSpPr>
            <a:spLocks noChangeArrowheads="1"/>
          </p:cNvSpPr>
          <p:nvPr/>
        </p:nvSpPr>
        <p:spPr bwMode="auto">
          <a:xfrm>
            <a:off x="1524000" y="0"/>
            <a:ext cx="3352800" cy="6858000"/>
          </a:xfrm>
          <a:prstGeom prst="rect">
            <a:avLst/>
          </a:prstGeom>
          <a:solidFill>
            <a:srgbClr val="82302E"/>
          </a:solidFill>
          <a:ln w="9525">
            <a:noFill/>
            <a:miter lim="800000"/>
            <a:headEnd/>
            <a:tailEnd/>
          </a:ln>
        </p:spPr>
        <p:txBody>
          <a:bodyPr wrap="none" anchor="ctr"/>
          <a:lstStyle/>
          <a:p>
            <a:pPr algn="ctr"/>
            <a:endParaRPr lang="en-US" sz="4400" dirty="0">
              <a:solidFill>
                <a:schemeClr val="accent6">
                  <a:lumMod val="20000"/>
                  <a:lumOff val="80000"/>
                </a:schemeClr>
              </a:solidFill>
              <a:latin typeface="Neutraface 2 Text Demi" pitchFamily="34" charset="0"/>
            </a:endParaRPr>
          </a:p>
        </p:txBody>
      </p:sp>
      <p:sp>
        <p:nvSpPr>
          <p:cNvPr id="5" name="TextBox 8"/>
          <p:cNvSpPr txBox="1">
            <a:spLocks noGrp="1" noChangeArrowheads="1"/>
          </p:cNvSpPr>
          <p:nvPr>
            <p:ph idx="1"/>
          </p:nvPr>
        </p:nvSpPr>
        <p:spPr bwMode="auto">
          <a:xfrm>
            <a:off x="1524000" y="914400"/>
            <a:ext cx="3352800" cy="4118050"/>
          </a:xfrm>
          <a:prstGeom prst="rect">
            <a:avLst/>
          </a:prstGeom>
          <a:noFill/>
          <a:ln w="9525">
            <a:noFill/>
            <a:miter lim="800000"/>
            <a:headEnd/>
            <a:tailEnd/>
          </a:ln>
        </p:spPr>
        <p:txBody>
          <a:bodyPr wrap="square">
            <a:spAutoFit/>
          </a:bodyPr>
          <a:lstStyle/>
          <a:p>
            <a:pPr>
              <a:buNone/>
            </a:pPr>
            <a:r>
              <a:rPr lang="en-US" dirty="0" smtClean="0">
                <a:latin typeface="Neutraface 2 Text Demi" pitchFamily="34" charset="0"/>
              </a:rPr>
              <a:t>Overview of Slide</a:t>
            </a:r>
          </a:p>
          <a:p>
            <a:pPr>
              <a:buNone/>
            </a:pPr>
            <a:r>
              <a:rPr lang="en-US" dirty="0" smtClean="0">
                <a:latin typeface="Neutraface 2 Text Demi" pitchFamily="34" charset="0"/>
              </a:rPr>
              <a:t>Organization</a:t>
            </a:r>
          </a:p>
          <a:p>
            <a:pPr lvl="1"/>
            <a:r>
              <a:rPr lang="en-US" dirty="0" smtClean="0">
                <a:latin typeface="Neutraface 2 Text Demi" pitchFamily="34" charset="0"/>
              </a:rPr>
              <a:t>Trainers</a:t>
            </a:r>
          </a:p>
          <a:p>
            <a:pPr lvl="1"/>
            <a:r>
              <a:rPr lang="en-US" dirty="0" smtClean="0">
                <a:latin typeface="Neutraface 2 Text Demi" pitchFamily="34" charset="0"/>
              </a:rPr>
              <a:t>Timing</a:t>
            </a:r>
          </a:p>
          <a:p>
            <a:pPr lvl="1"/>
            <a:r>
              <a:rPr lang="en-US" dirty="0" smtClean="0">
                <a:latin typeface="Neutraface 2 Text Demi" pitchFamily="34" charset="0"/>
              </a:rPr>
              <a:t>Supplies</a:t>
            </a:r>
          </a:p>
          <a:p>
            <a:pPr lvl="1"/>
            <a:r>
              <a:rPr lang="en-US" dirty="0" smtClean="0">
                <a:latin typeface="Neutraface 2 Text Demi" pitchFamily="34" charset="0"/>
              </a:rPr>
              <a:t>Training Materials</a:t>
            </a:r>
          </a:p>
          <a:p>
            <a:pPr>
              <a:buNone/>
            </a:pPr>
            <a:endParaRPr lang="en-US" sz="2400" dirty="0"/>
          </a:p>
        </p:txBody>
      </p:sp>
      <p:sp>
        <p:nvSpPr>
          <p:cNvPr id="6" name="Oval 5"/>
          <p:cNvSpPr/>
          <p:nvPr/>
        </p:nvSpPr>
        <p:spPr>
          <a:xfrm>
            <a:off x="5029203" y="4343400"/>
            <a:ext cx="5326855" cy="457200"/>
          </a:xfrm>
          <a:prstGeom prst="ellipse">
            <a:avLst/>
          </a:prstGeom>
          <a:noFill/>
          <a:ln w="50800">
            <a:solidFill>
              <a:srgbClr val="823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961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228600"/>
            <a:ext cx="5339794" cy="6400800"/>
          </a:xfrm>
          <a:prstGeom prst="rect">
            <a:avLst/>
          </a:prstGeom>
          <a:ln w="19050">
            <a:solidFill>
              <a:schemeClr val="tx1"/>
            </a:solidFill>
          </a:ln>
        </p:spPr>
      </p:pic>
      <p:sp>
        <p:nvSpPr>
          <p:cNvPr id="2" name="Rectangle 4"/>
          <p:cNvSpPr>
            <a:spLocks noChangeArrowheads="1"/>
          </p:cNvSpPr>
          <p:nvPr/>
        </p:nvSpPr>
        <p:spPr bwMode="auto">
          <a:xfrm>
            <a:off x="1524000" y="0"/>
            <a:ext cx="3352800" cy="6858000"/>
          </a:xfrm>
          <a:prstGeom prst="rect">
            <a:avLst/>
          </a:prstGeom>
          <a:solidFill>
            <a:srgbClr val="82302E"/>
          </a:solidFill>
          <a:ln w="9525">
            <a:noFill/>
            <a:miter lim="800000"/>
            <a:headEnd/>
            <a:tailEnd/>
          </a:ln>
        </p:spPr>
        <p:txBody>
          <a:bodyPr wrap="none" anchor="ctr"/>
          <a:lstStyle/>
          <a:p>
            <a:pPr algn="ctr"/>
            <a:endParaRPr lang="en-US" sz="4400" dirty="0">
              <a:solidFill>
                <a:schemeClr val="accent6">
                  <a:lumMod val="20000"/>
                  <a:lumOff val="80000"/>
                </a:schemeClr>
              </a:solidFill>
              <a:latin typeface="Neutraface 2 Text Demi" pitchFamily="34" charset="0"/>
            </a:endParaRPr>
          </a:p>
        </p:txBody>
      </p:sp>
      <p:sp>
        <p:nvSpPr>
          <p:cNvPr id="5" name="TextBox 8"/>
          <p:cNvSpPr txBox="1">
            <a:spLocks noGrp="1" noChangeArrowheads="1"/>
          </p:cNvSpPr>
          <p:nvPr>
            <p:ph idx="1"/>
          </p:nvPr>
        </p:nvSpPr>
        <p:spPr bwMode="auto">
          <a:xfrm>
            <a:off x="1524000" y="914403"/>
            <a:ext cx="3352800" cy="4635115"/>
          </a:xfrm>
          <a:prstGeom prst="rect">
            <a:avLst/>
          </a:prstGeom>
          <a:noFill/>
          <a:ln w="9525">
            <a:noFill/>
            <a:miter lim="800000"/>
            <a:headEnd/>
            <a:tailEnd/>
          </a:ln>
        </p:spPr>
        <p:txBody>
          <a:bodyPr wrap="square">
            <a:spAutoFit/>
          </a:bodyPr>
          <a:lstStyle/>
          <a:p>
            <a:pPr>
              <a:buNone/>
            </a:pPr>
            <a:r>
              <a:rPr lang="en-US" dirty="0" smtClean="0">
                <a:latin typeface="Neutraface 2 Text Demi" pitchFamily="34" charset="0"/>
              </a:rPr>
              <a:t>Overview of Slide</a:t>
            </a:r>
          </a:p>
          <a:p>
            <a:pPr>
              <a:buNone/>
            </a:pPr>
            <a:r>
              <a:rPr lang="en-US" dirty="0" smtClean="0">
                <a:latin typeface="Neutraface 2 Text Demi" pitchFamily="34" charset="0"/>
              </a:rPr>
              <a:t>Organization</a:t>
            </a:r>
          </a:p>
          <a:p>
            <a:pPr lvl="1"/>
            <a:r>
              <a:rPr lang="en-US" dirty="0" smtClean="0">
                <a:latin typeface="Neutraface 2 Text Demi" pitchFamily="34" charset="0"/>
              </a:rPr>
              <a:t>Trainers</a:t>
            </a:r>
          </a:p>
          <a:p>
            <a:pPr lvl="1"/>
            <a:r>
              <a:rPr lang="en-US" dirty="0" smtClean="0">
                <a:latin typeface="Neutraface 2 Text Demi" pitchFamily="34" charset="0"/>
              </a:rPr>
              <a:t>Timing</a:t>
            </a:r>
          </a:p>
          <a:p>
            <a:pPr lvl="1"/>
            <a:r>
              <a:rPr lang="en-US" dirty="0" smtClean="0">
                <a:latin typeface="Neutraface 2 Text Demi" pitchFamily="34" charset="0"/>
              </a:rPr>
              <a:t>Supplies</a:t>
            </a:r>
          </a:p>
          <a:p>
            <a:pPr lvl="1"/>
            <a:r>
              <a:rPr lang="en-US" dirty="0" smtClean="0">
                <a:latin typeface="Neutraface 2 Text Demi" pitchFamily="34" charset="0"/>
              </a:rPr>
              <a:t>Training Materials</a:t>
            </a:r>
          </a:p>
          <a:p>
            <a:pPr lvl="1"/>
            <a:r>
              <a:rPr lang="en-US" dirty="0" smtClean="0">
                <a:latin typeface="Neutraface 2 Text Demi" pitchFamily="34" charset="0"/>
              </a:rPr>
              <a:t>Handouts</a:t>
            </a:r>
          </a:p>
          <a:p>
            <a:pPr>
              <a:buNone/>
            </a:pPr>
            <a:endParaRPr lang="en-US" sz="2400" dirty="0"/>
          </a:p>
        </p:txBody>
      </p:sp>
      <p:sp>
        <p:nvSpPr>
          <p:cNvPr id="6" name="Oval 5"/>
          <p:cNvSpPr/>
          <p:nvPr/>
        </p:nvSpPr>
        <p:spPr>
          <a:xfrm>
            <a:off x="5105400" y="4572000"/>
            <a:ext cx="4110788" cy="457200"/>
          </a:xfrm>
          <a:prstGeom prst="ellipse">
            <a:avLst/>
          </a:prstGeom>
          <a:noFill/>
          <a:ln w="50800">
            <a:solidFill>
              <a:srgbClr val="823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261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228600"/>
            <a:ext cx="5339794" cy="6400800"/>
          </a:xfrm>
          <a:prstGeom prst="rect">
            <a:avLst/>
          </a:prstGeom>
          <a:ln w="19050">
            <a:solidFill>
              <a:schemeClr val="tx1"/>
            </a:solidFill>
          </a:ln>
        </p:spPr>
      </p:pic>
      <p:sp>
        <p:nvSpPr>
          <p:cNvPr id="2" name="Rectangle 4"/>
          <p:cNvSpPr>
            <a:spLocks noChangeArrowheads="1"/>
          </p:cNvSpPr>
          <p:nvPr/>
        </p:nvSpPr>
        <p:spPr bwMode="auto">
          <a:xfrm>
            <a:off x="1524000" y="0"/>
            <a:ext cx="3352800" cy="6858000"/>
          </a:xfrm>
          <a:prstGeom prst="rect">
            <a:avLst/>
          </a:prstGeom>
          <a:solidFill>
            <a:srgbClr val="82302E"/>
          </a:solidFill>
          <a:ln w="9525">
            <a:noFill/>
            <a:miter lim="800000"/>
            <a:headEnd/>
            <a:tailEnd/>
          </a:ln>
        </p:spPr>
        <p:txBody>
          <a:bodyPr wrap="none" anchor="ctr"/>
          <a:lstStyle/>
          <a:p>
            <a:pPr algn="ctr"/>
            <a:endParaRPr lang="en-US" sz="4400" dirty="0">
              <a:solidFill>
                <a:schemeClr val="accent6">
                  <a:lumMod val="20000"/>
                  <a:lumOff val="80000"/>
                </a:schemeClr>
              </a:solidFill>
              <a:latin typeface="Neutraface 2 Text Demi" pitchFamily="34" charset="0"/>
            </a:endParaRPr>
          </a:p>
        </p:txBody>
      </p:sp>
      <p:sp>
        <p:nvSpPr>
          <p:cNvPr id="5" name="TextBox 8"/>
          <p:cNvSpPr txBox="1">
            <a:spLocks noGrp="1" noChangeArrowheads="1"/>
          </p:cNvSpPr>
          <p:nvPr>
            <p:ph idx="1"/>
          </p:nvPr>
        </p:nvSpPr>
        <p:spPr bwMode="auto">
          <a:xfrm>
            <a:off x="1524000" y="914400"/>
            <a:ext cx="3352800" cy="5152180"/>
          </a:xfrm>
          <a:prstGeom prst="rect">
            <a:avLst/>
          </a:prstGeom>
          <a:noFill/>
          <a:ln w="9525">
            <a:noFill/>
            <a:miter lim="800000"/>
            <a:headEnd/>
            <a:tailEnd/>
          </a:ln>
        </p:spPr>
        <p:txBody>
          <a:bodyPr wrap="square">
            <a:spAutoFit/>
          </a:bodyPr>
          <a:lstStyle/>
          <a:p>
            <a:pPr>
              <a:buNone/>
            </a:pPr>
            <a:r>
              <a:rPr lang="en-US" dirty="0" smtClean="0">
                <a:latin typeface="Neutraface 2 Text Demi" pitchFamily="34" charset="0"/>
              </a:rPr>
              <a:t>Overview of Slide</a:t>
            </a:r>
          </a:p>
          <a:p>
            <a:pPr>
              <a:buNone/>
            </a:pPr>
            <a:r>
              <a:rPr lang="en-US" dirty="0" smtClean="0">
                <a:latin typeface="Neutraface 2 Text Demi" pitchFamily="34" charset="0"/>
              </a:rPr>
              <a:t>Organization</a:t>
            </a:r>
          </a:p>
          <a:p>
            <a:pPr lvl="1"/>
            <a:r>
              <a:rPr lang="en-US" dirty="0" smtClean="0">
                <a:latin typeface="Neutraface 2 Text Demi" pitchFamily="34" charset="0"/>
              </a:rPr>
              <a:t>Trainers</a:t>
            </a:r>
          </a:p>
          <a:p>
            <a:pPr lvl="1"/>
            <a:r>
              <a:rPr lang="en-US" dirty="0" smtClean="0">
                <a:latin typeface="Neutraface 2 Text Demi" pitchFamily="34" charset="0"/>
              </a:rPr>
              <a:t>Timing</a:t>
            </a:r>
          </a:p>
          <a:p>
            <a:pPr lvl="1"/>
            <a:r>
              <a:rPr lang="en-US" dirty="0" smtClean="0">
                <a:latin typeface="Neutraface 2 Text Demi" pitchFamily="34" charset="0"/>
              </a:rPr>
              <a:t>Supplies</a:t>
            </a:r>
          </a:p>
          <a:p>
            <a:pPr lvl="1"/>
            <a:r>
              <a:rPr lang="en-US" dirty="0" smtClean="0">
                <a:latin typeface="Neutraface 2 Text Demi" pitchFamily="34" charset="0"/>
              </a:rPr>
              <a:t>Training Materials</a:t>
            </a:r>
          </a:p>
          <a:p>
            <a:pPr lvl="1"/>
            <a:r>
              <a:rPr lang="en-US" dirty="0" smtClean="0">
                <a:latin typeface="Neutraface 2 Text Demi" pitchFamily="34" charset="0"/>
              </a:rPr>
              <a:t>Handouts</a:t>
            </a:r>
          </a:p>
          <a:p>
            <a:pPr lvl="1"/>
            <a:r>
              <a:rPr lang="en-US" dirty="0" smtClean="0">
                <a:latin typeface="Neutraface 2 Text Demi" pitchFamily="34" charset="0"/>
              </a:rPr>
              <a:t>Guide Pages</a:t>
            </a:r>
          </a:p>
          <a:p>
            <a:pPr>
              <a:buNone/>
            </a:pPr>
            <a:endParaRPr lang="en-US" sz="2400" dirty="0"/>
          </a:p>
        </p:txBody>
      </p:sp>
      <p:sp>
        <p:nvSpPr>
          <p:cNvPr id="6" name="Oval 5"/>
          <p:cNvSpPr/>
          <p:nvPr/>
        </p:nvSpPr>
        <p:spPr>
          <a:xfrm>
            <a:off x="5105400" y="4800600"/>
            <a:ext cx="1600200" cy="405064"/>
          </a:xfrm>
          <a:prstGeom prst="ellipse">
            <a:avLst/>
          </a:prstGeom>
          <a:noFill/>
          <a:ln w="50800">
            <a:solidFill>
              <a:srgbClr val="823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739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B3D1A">
              <a:alpha val="25000"/>
            </a:srgbClr>
          </a:solidFill>
          <a:ln>
            <a:solidFill>
              <a:srgbClr val="006C91"/>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smtClean="0"/>
              <a:t>English Forward Training System</a:t>
            </a:r>
            <a:endParaRPr lang="en-US" dirty="0"/>
          </a:p>
        </p:txBody>
      </p:sp>
      <p:sp>
        <p:nvSpPr>
          <p:cNvPr id="3" name="Content Placeholder 2"/>
          <p:cNvSpPr>
            <a:spLocks noGrp="1"/>
          </p:cNvSpPr>
          <p:nvPr>
            <p:ph idx="1"/>
          </p:nvPr>
        </p:nvSpPr>
        <p:spPr>
          <a:xfrm>
            <a:off x="1981200" y="1600200"/>
            <a:ext cx="8229600" cy="4876800"/>
          </a:xfrm>
        </p:spPr>
        <p:txBody>
          <a:bodyPr>
            <a:normAutofit fontScale="70000" lnSpcReduction="20000"/>
          </a:bodyPr>
          <a:lstStyle/>
          <a:p>
            <a:r>
              <a:rPr lang="en-US" dirty="0" smtClean="0"/>
              <a:t>Developed by the </a:t>
            </a:r>
            <a:r>
              <a:rPr lang="en-US" dirty="0" smtClean="0">
                <a:solidFill>
                  <a:srgbClr val="B80007"/>
                </a:solidFill>
              </a:rPr>
              <a:t>Literacy Coalition of Central Texas </a:t>
            </a:r>
            <a:r>
              <a:rPr lang="en-US" dirty="0" smtClean="0"/>
              <a:t>in collaboration with </a:t>
            </a:r>
            <a:r>
              <a:rPr lang="en-US" dirty="0" smtClean="0">
                <a:solidFill>
                  <a:srgbClr val="B80007"/>
                </a:solidFill>
              </a:rPr>
              <a:t>Dr. Heide </a:t>
            </a:r>
            <a:r>
              <a:rPr lang="en-US" dirty="0" err="1" smtClean="0">
                <a:solidFill>
                  <a:srgbClr val="B80007"/>
                </a:solidFill>
              </a:rPr>
              <a:t>Spruck</a:t>
            </a:r>
            <a:r>
              <a:rPr lang="en-US" dirty="0" smtClean="0">
                <a:solidFill>
                  <a:srgbClr val="B80007"/>
                </a:solidFill>
              </a:rPr>
              <a:t> Wrigley</a:t>
            </a:r>
          </a:p>
          <a:p>
            <a:endParaRPr lang="en-US" dirty="0" smtClean="0">
              <a:solidFill>
                <a:srgbClr val="C00000"/>
              </a:solidFill>
            </a:endParaRPr>
          </a:p>
          <a:p>
            <a:r>
              <a:rPr lang="en-US" dirty="0" smtClean="0"/>
              <a:t>1</a:t>
            </a:r>
            <a:r>
              <a:rPr lang="en-US" baseline="30000" dirty="0" smtClean="0"/>
              <a:t>st</a:t>
            </a:r>
            <a:r>
              <a:rPr lang="en-US" dirty="0" smtClean="0"/>
              <a:t> edition developed in 2008; 3</a:t>
            </a:r>
            <a:r>
              <a:rPr lang="en-US" baseline="30000" dirty="0" smtClean="0"/>
              <a:t>rd</a:t>
            </a:r>
            <a:r>
              <a:rPr lang="en-US" dirty="0" smtClean="0"/>
              <a:t> (current) edition developed in 2012; training system replication piloted nationwide in 2013</a:t>
            </a:r>
          </a:p>
          <a:p>
            <a:endParaRPr lang="en-US" dirty="0" smtClean="0"/>
          </a:p>
          <a:p>
            <a:r>
              <a:rPr lang="en-US" dirty="0" smtClean="0"/>
              <a:t>Reflects the most recent research in the field of adult second language acquisition</a:t>
            </a:r>
          </a:p>
          <a:p>
            <a:endParaRPr lang="en-US" dirty="0" smtClean="0"/>
          </a:p>
          <a:p>
            <a:r>
              <a:rPr lang="en-US" dirty="0" smtClean="0"/>
              <a:t>Developed with input from students, teachers, and programs</a:t>
            </a:r>
          </a:p>
          <a:p>
            <a:pPr marL="0" indent="0">
              <a:buNone/>
            </a:pPr>
            <a:endParaRPr lang="en-US" dirty="0" smtClean="0"/>
          </a:p>
          <a:p>
            <a:r>
              <a:rPr lang="en-US" dirty="0" smtClean="0"/>
              <a:t>Developed at the request of and to meet the needs of community-based organizations</a:t>
            </a:r>
          </a:p>
          <a:p>
            <a:pPr lvl="1"/>
            <a:r>
              <a:rPr lang="en-US" dirty="0" smtClean="0"/>
              <a:t>Limited resources</a:t>
            </a:r>
          </a:p>
          <a:p>
            <a:pPr lvl="1"/>
            <a:r>
              <a:rPr lang="en-US" dirty="0" smtClean="0"/>
              <a:t>Volunteer instructors with no prior teaching experience</a:t>
            </a:r>
          </a:p>
        </p:txBody>
      </p:sp>
    </p:spTree>
    <p:extLst>
      <p:ext uri="{BB962C8B-B14F-4D97-AF65-F5344CB8AC3E}">
        <p14:creationId xmlns:p14="http://schemas.microsoft.com/office/powerpoint/2010/main" val="161299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228600"/>
            <a:ext cx="5339794" cy="6400800"/>
          </a:xfrm>
          <a:prstGeom prst="rect">
            <a:avLst/>
          </a:prstGeom>
          <a:ln w="19050">
            <a:solidFill>
              <a:schemeClr val="tx1"/>
            </a:solidFill>
          </a:ln>
        </p:spPr>
      </p:pic>
      <p:sp>
        <p:nvSpPr>
          <p:cNvPr id="2" name="Rectangle 4"/>
          <p:cNvSpPr>
            <a:spLocks noChangeArrowheads="1"/>
          </p:cNvSpPr>
          <p:nvPr/>
        </p:nvSpPr>
        <p:spPr bwMode="auto">
          <a:xfrm>
            <a:off x="1524000" y="0"/>
            <a:ext cx="3352800" cy="6858000"/>
          </a:xfrm>
          <a:prstGeom prst="rect">
            <a:avLst/>
          </a:prstGeom>
          <a:solidFill>
            <a:srgbClr val="82302E"/>
          </a:solidFill>
          <a:ln w="9525">
            <a:noFill/>
            <a:miter lim="800000"/>
            <a:headEnd/>
            <a:tailEnd/>
          </a:ln>
        </p:spPr>
        <p:txBody>
          <a:bodyPr wrap="none" anchor="ctr"/>
          <a:lstStyle/>
          <a:p>
            <a:pPr algn="ctr"/>
            <a:endParaRPr lang="en-US" sz="4400" dirty="0">
              <a:solidFill>
                <a:schemeClr val="accent6">
                  <a:lumMod val="20000"/>
                  <a:lumOff val="80000"/>
                </a:schemeClr>
              </a:solidFill>
              <a:latin typeface="Neutraface 2 Text Demi" pitchFamily="34" charset="0"/>
            </a:endParaRPr>
          </a:p>
        </p:txBody>
      </p:sp>
      <p:sp>
        <p:nvSpPr>
          <p:cNvPr id="5" name="TextBox 8"/>
          <p:cNvSpPr txBox="1">
            <a:spLocks noGrp="1" noChangeArrowheads="1"/>
          </p:cNvSpPr>
          <p:nvPr>
            <p:ph idx="1"/>
          </p:nvPr>
        </p:nvSpPr>
        <p:spPr bwMode="auto">
          <a:xfrm>
            <a:off x="1524000" y="914401"/>
            <a:ext cx="3352800" cy="6186309"/>
          </a:xfrm>
          <a:prstGeom prst="rect">
            <a:avLst/>
          </a:prstGeom>
          <a:noFill/>
          <a:ln w="9525">
            <a:noFill/>
            <a:miter lim="800000"/>
            <a:headEnd/>
            <a:tailEnd/>
          </a:ln>
        </p:spPr>
        <p:txBody>
          <a:bodyPr wrap="square">
            <a:spAutoFit/>
          </a:bodyPr>
          <a:lstStyle/>
          <a:p>
            <a:pPr>
              <a:buNone/>
            </a:pPr>
            <a:r>
              <a:rPr lang="en-US" dirty="0" smtClean="0">
                <a:latin typeface="Neutraface 2 Text Demi" pitchFamily="34" charset="0"/>
              </a:rPr>
              <a:t>Overview of Slide</a:t>
            </a:r>
          </a:p>
          <a:p>
            <a:pPr>
              <a:buNone/>
            </a:pPr>
            <a:r>
              <a:rPr lang="en-US" dirty="0" smtClean="0">
                <a:latin typeface="Neutraface 2 Text Demi" pitchFamily="34" charset="0"/>
              </a:rPr>
              <a:t>Organization</a:t>
            </a:r>
          </a:p>
          <a:p>
            <a:pPr lvl="1"/>
            <a:r>
              <a:rPr lang="en-US" dirty="0" smtClean="0">
                <a:latin typeface="Neutraface 2 Text Demi" pitchFamily="34" charset="0"/>
              </a:rPr>
              <a:t>Trainers</a:t>
            </a:r>
          </a:p>
          <a:p>
            <a:pPr lvl="1"/>
            <a:r>
              <a:rPr lang="en-US" dirty="0" smtClean="0">
                <a:latin typeface="Neutraface 2 Text Demi" pitchFamily="34" charset="0"/>
              </a:rPr>
              <a:t>Timing</a:t>
            </a:r>
          </a:p>
          <a:p>
            <a:pPr lvl="1"/>
            <a:r>
              <a:rPr lang="en-US" dirty="0" smtClean="0">
                <a:latin typeface="Neutraface 2 Text Demi" pitchFamily="34" charset="0"/>
              </a:rPr>
              <a:t>Supplies</a:t>
            </a:r>
          </a:p>
          <a:p>
            <a:pPr lvl="1"/>
            <a:r>
              <a:rPr lang="en-US" dirty="0" smtClean="0">
                <a:latin typeface="Neutraface 2 Text Demi" pitchFamily="34" charset="0"/>
              </a:rPr>
              <a:t>Training Materials</a:t>
            </a:r>
          </a:p>
          <a:p>
            <a:pPr lvl="1"/>
            <a:r>
              <a:rPr lang="en-US" dirty="0" smtClean="0">
                <a:latin typeface="Neutraface 2 Text Demi" pitchFamily="34" charset="0"/>
              </a:rPr>
              <a:t>Handouts</a:t>
            </a:r>
          </a:p>
          <a:p>
            <a:pPr lvl="1"/>
            <a:r>
              <a:rPr lang="en-US" dirty="0" smtClean="0">
                <a:latin typeface="Neutraface 2 Text Demi" pitchFamily="34" charset="0"/>
              </a:rPr>
              <a:t>Guide Pages</a:t>
            </a:r>
          </a:p>
          <a:p>
            <a:pPr lvl="1"/>
            <a:r>
              <a:rPr lang="en-US" dirty="0" smtClean="0">
                <a:latin typeface="Neutraface 2 Text Demi" pitchFamily="34" charset="0"/>
              </a:rPr>
              <a:t>Notes</a:t>
            </a:r>
          </a:p>
          <a:p>
            <a:pPr lvl="1"/>
            <a:endParaRPr lang="en-US" dirty="0" smtClean="0">
              <a:latin typeface="Neutraface 2 Text Demi" pitchFamily="34" charset="0"/>
            </a:endParaRPr>
          </a:p>
          <a:p>
            <a:pPr>
              <a:buNone/>
            </a:pPr>
            <a:endParaRPr lang="en-US" sz="2400" dirty="0"/>
          </a:p>
        </p:txBody>
      </p:sp>
      <p:sp>
        <p:nvSpPr>
          <p:cNvPr id="6" name="Oval 5"/>
          <p:cNvSpPr/>
          <p:nvPr/>
        </p:nvSpPr>
        <p:spPr>
          <a:xfrm flipV="1">
            <a:off x="4953000" y="4968834"/>
            <a:ext cx="5638800" cy="1812966"/>
          </a:xfrm>
          <a:prstGeom prst="ellipse">
            <a:avLst/>
          </a:prstGeom>
          <a:noFill/>
          <a:ln w="50800">
            <a:solidFill>
              <a:srgbClr val="823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454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24000" y="304800"/>
            <a:ext cx="9144000" cy="1066800"/>
          </a:xfrm>
          <a:prstGeom prst="rect">
            <a:avLst/>
          </a:prstGeom>
          <a:solidFill>
            <a:srgbClr val="82302E"/>
          </a:solidFill>
          <a:ln w="9525">
            <a:noFill/>
            <a:miter lim="800000"/>
            <a:headEnd/>
            <a:tailEnd/>
          </a:ln>
        </p:spPr>
        <p:txBody>
          <a:bodyPr wrap="none" anchor="ctr"/>
          <a:lstStyle/>
          <a:p>
            <a:pPr algn="ctr"/>
            <a:r>
              <a:rPr lang="en-US" sz="4400" dirty="0">
                <a:solidFill>
                  <a:schemeClr val="accent6">
                    <a:lumMod val="20000"/>
                    <a:lumOff val="80000"/>
                  </a:schemeClr>
                </a:solidFill>
                <a:latin typeface="Neutraface 2 Text Demi" pitchFamily="34" charset="0"/>
              </a:rPr>
              <a:t>COMMON QUESTIONS</a:t>
            </a:r>
          </a:p>
        </p:txBody>
      </p:sp>
      <p:sp>
        <p:nvSpPr>
          <p:cNvPr id="5" name="TextBox 8"/>
          <p:cNvSpPr txBox="1">
            <a:spLocks noGrp="1" noChangeArrowheads="1"/>
          </p:cNvSpPr>
          <p:nvPr>
            <p:ph idx="1"/>
          </p:nvPr>
        </p:nvSpPr>
        <p:spPr bwMode="auto">
          <a:xfrm>
            <a:off x="2144021" y="1588848"/>
            <a:ext cx="7903957" cy="5755422"/>
          </a:xfrm>
          <a:prstGeom prst="rect">
            <a:avLst/>
          </a:prstGeom>
          <a:noFill/>
          <a:ln w="9525">
            <a:noFill/>
            <a:miter lim="800000"/>
            <a:headEnd/>
            <a:tailEnd/>
          </a:ln>
        </p:spPr>
        <p:txBody>
          <a:bodyPr wrap="square">
            <a:spAutoFit/>
          </a:bodyPr>
          <a:lstStyle/>
          <a:p>
            <a:pPr>
              <a:buNone/>
            </a:pPr>
            <a:r>
              <a:rPr lang="en-US" dirty="0" smtClean="0">
                <a:latin typeface="Neutraface 2 Text Bold" panose="020B0803020202020102" pitchFamily="34" charset="0"/>
              </a:rPr>
              <a:t>Frequently Asked Questions from Participants</a:t>
            </a:r>
            <a:endParaRPr lang="en-US" dirty="0">
              <a:latin typeface="Neutraface 2 Text Bold" panose="020B0803020202020102" pitchFamily="34" charset="0"/>
            </a:endParaRPr>
          </a:p>
          <a:p>
            <a:pPr marL="514350" indent="-514350">
              <a:buFont typeface="+mj-lt"/>
              <a:buAutoNum type="arabicPeriod"/>
            </a:pPr>
            <a:r>
              <a:rPr lang="en-US" dirty="0" smtClean="0">
                <a:latin typeface="Neutraface 2 Text Book" panose="020B0503020202020102" pitchFamily="34" charset="0"/>
              </a:rPr>
              <a:t>How will English Forward help me manage a multi-level class?</a:t>
            </a:r>
          </a:p>
          <a:p>
            <a:pPr marL="514350" indent="-514350">
              <a:buFont typeface="+mj-lt"/>
              <a:buAutoNum type="arabicPeriod"/>
            </a:pPr>
            <a:r>
              <a:rPr lang="en-US" dirty="0" smtClean="0">
                <a:latin typeface="Neutraface 2 Text Book" panose="020B0503020202020102" pitchFamily="34" charset="0"/>
              </a:rPr>
              <a:t>How will English Forward help me build student engagement and get students talking to each other, even with classes with only 1 or 2 students?</a:t>
            </a:r>
          </a:p>
          <a:p>
            <a:pPr marL="514350" indent="-514350">
              <a:buFont typeface="+mj-lt"/>
              <a:buAutoNum type="arabicPeriod"/>
            </a:pPr>
            <a:r>
              <a:rPr lang="en-US" dirty="0" smtClean="0">
                <a:latin typeface="Neutraface 2 Text Book" panose="020B0503020202020102" pitchFamily="34" charset="0"/>
              </a:rPr>
              <a:t>How can I incorporate English Forward into my existing curriculum?</a:t>
            </a:r>
          </a:p>
          <a:p>
            <a:pPr>
              <a:buNone/>
            </a:pPr>
            <a:endParaRPr lang="en-US" sz="2400" dirty="0"/>
          </a:p>
        </p:txBody>
      </p:sp>
    </p:spTree>
    <p:extLst>
      <p:ext uri="{BB962C8B-B14F-4D97-AF65-F5344CB8AC3E}">
        <p14:creationId xmlns:p14="http://schemas.microsoft.com/office/powerpoint/2010/main" val="5667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English Forward Institutes</a:t>
            </a:r>
          </a:p>
          <a:p>
            <a:pPr lvl="1"/>
            <a:r>
              <a:rPr lang="en-US" dirty="0" smtClean="0"/>
              <a:t>Three-day in-person training, including a TOT</a:t>
            </a:r>
          </a:p>
          <a:p>
            <a:pPr lvl="1"/>
            <a:r>
              <a:rPr lang="en-US" dirty="0" smtClean="0"/>
              <a:t>July 27 - 29 in Austin, TX</a:t>
            </a:r>
          </a:p>
          <a:p>
            <a:pPr lvl="1"/>
            <a:r>
              <a:rPr lang="en-US" dirty="0" smtClean="0"/>
              <a:t>Aug 31 - Sept 2 in Chicago, IL</a:t>
            </a:r>
          </a:p>
          <a:p>
            <a:pPr lvl="1"/>
            <a:r>
              <a:rPr lang="en-US" dirty="0" smtClean="0"/>
              <a:t>$500 license fee to help cover our costs</a:t>
            </a:r>
          </a:p>
          <a:p>
            <a:pPr lvl="2"/>
            <a:r>
              <a:rPr lang="en-US" dirty="0" smtClean="0"/>
              <a:t>Payment can be delayed for agencies that cannot pay immediately</a:t>
            </a:r>
          </a:p>
          <a:p>
            <a:pPr lvl="2"/>
            <a:r>
              <a:rPr lang="en-US" dirty="0" err="1" smtClean="0"/>
              <a:t>Add’l</a:t>
            </a:r>
            <a:r>
              <a:rPr lang="en-US" dirty="0" smtClean="0"/>
              <a:t> costs for access to the Literacy Forward Web Portal</a:t>
            </a:r>
          </a:p>
          <a:p>
            <a:pPr lvl="1"/>
            <a:r>
              <a:rPr lang="en-US" dirty="0" smtClean="0"/>
              <a:t>Dollar General Literacy Foundation is covering the majority of the cost</a:t>
            </a:r>
          </a:p>
          <a:p>
            <a:pPr lvl="2"/>
            <a:r>
              <a:rPr lang="en-US" dirty="0" smtClean="0"/>
              <a:t>$200 travel stipend per participant to help cover travel costs</a:t>
            </a:r>
            <a:endParaRPr lang="en-US" dirty="0"/>
          </a:p>
        </p:txBody>
      </p:sp>
      <p:sp>
        <p:nvSpPr>
          <p:cNvPr id="4" name="Rectangle 4"/>
          <p:cNvSpPr>
            <a:spLocks noChangeArrowheads="1"/>
          </p:cNvSpPr>
          <p:nvPr/>
        </p:nvSpPr>
        <p:spPr bwMode="auto">
          <a:xfrm>
            <a:off x="1524000" y="304800"/>
            <a:ext cx="9144000" cy="1066800"/>
          </a:xfrm>
          <a:prstGeom prst="rect">
            <a:avLst/>
          </a:prstGeom>
          <a:solidFill>
            <a:srgbClr val="82302E"/>
          </a:solidFill>
          <a:ln w="9525">
            <a:noFill/>
            <a:miter lim="800000"/>
            <a:headEnd/>
            <a:tailEnd/>
          </a:ln>
        </p:spPr>
        <p:txBody>
          <a:bodyPr wrap="none" anchor="ctr"/>
          <a:lstStyle/>
          <a:p>
            <a:pPr algn="ctr"/>
            <a:r>
              <a:rPr lang="en-US" sz="4400" dirty="0" smtClean="0">
                <a:solidFill>
                  <a:schemeClr val="accent6">
                    <a:lumMod val="20000"/>
                    <a:lumOff val="80000"/>
                  </a:schemeClr>
                </a:solidFill>
                <a:latin typeface="Neutraface 2 Text Demi" pitchFamily="34" charset="0"/>
              </a:rPr>
              <a:t>How can you get involved?</a:t>
            </a:r>
            <a:endParaRPr lang="en-US" sz="4400" dirty="0">
              <a:solidFill>
                <a:schemeClr val="accent6">
                  <a:lumMod val="20000"/>
                  <a:lumOff val="80000"/>
                </a:schemeClr>
              </a:solidFill>
              <a:latin typeface="Neutraface 2 Text Demi" pitchFamily="34" charset="0"/>
            </a:endParaRPr>
          </a:p>
        </p:txBody>
      </p:sp>
    </p:spTree>
    <p:extLst>
      <p:ext uri="{BB962C8B-B14F-4D97-AF65-F5344CB8AC3E}">
        <p14:creationId xmlns:p14="http://schemas.microsoft.com/office/powerpoint/2010/main" val="2035220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941832"/>
          </a:xfrm>
        </p:spPr>
        <p:txBody>
          <a:bodyPr/>
          <a:lstStyle/>
          <a:p>
            <a:r>
              <a:rPr lang="en-US" dirty="0" smtClean="0"/>
              <a:t>Thank You!</a:t>
            </a:r>
            <a:endParaRPr lang="en-US" dirty="0"/>
          </a:p>
        </p:txBody>
      </p:sp>
      <p:sp>
        <p:nvSpPr>
          <p:cNvPr id="7" name="Text Placeholder 6"/>
          <p:cNvSpPr>
            <a:spLocks noGrp="1"/>
          </p:cNvSpPr>
          <p:nvPr>
            <p:ph type="body" idx="1"/>
          </p:nvPr>
        </p:nvSpPr>
        <p:spPr>
          <a:xfrm>
            <a:off x="2667000" y="2362200"/>
            <a:ext cx="6934200" cy="639762"/>
          </a:xfrm>
        </p:spPr>
        <p:txBody>
          <a:bodyPr>
            <a:noAutofit/>
          </a:bodyPr>
          <a:lstStyle/>
          <a:p>
            <a:pPr algn="ctr"/>
            <a:r>
              <a:rPr lang="en-US" sz="3200" b="0" dirty="0">
                <a:latin typeface="Neutraface 2 Text Demi" panose="020B0703020202020102" pitchFamily="34" charset="0"/>
                <a:hlinkClick r:id="rId3"/>
              </a:rPr>
              <a:t>www.literacyforward.org</a:t>
            </a:r>
            <a:endParaRPr lang="en-US" sz="3200" b="0" dirty="0">
              <a:latin typeface="Neutraface 2 Text Demi" panose="020B0703020202020102" pitchFamily="34" charset="0"/>
            </a:endParaRPr>
          </a:p>
        </p:txBody>
      </p:sp>
      <p:sp>
        <p:nvSpPr>
          <p:cNvPr id="10" name="TextBox 9"/>
          <p:cNvSpPr txBox="1"/>
          <p:nvPr/>
        </p:nvSpPr>
        <p:spPr>
          <a:xfrm>
            <a:off x="2514601" y="1371600"/>
            <a:ext cx="7315199" cy="1077218"/>
          </a:xfrm>
          <a:prstGeom prst="rect">
            <a:avLst/>
          </a:prstGeom>
          <a:noFill/>
        </p:spPr>
        <p:txBody>
          <a:bodyPr wrap="square" rtlCol="0">
            <a:spAutoFit/>
          </a:bodyPr>
          <a:lstStyle/>
          <a:p>
            <a:pPr algn="ctr"/>
            <a:r>
              <a:rPr lang="en-US" sz="3200" dirty="0">
                <a:solidFill>
                  <a:srgbClr val="414042"/>
                </a:solidFill>
                <a:latin typeface="Neutraface 2 Text Book" panose="020B0503020202020102" pitchFamily="34" charset="0"/>
              </a:rPr>
              <a:t>For more information or to ask a Literacy Forward-related question, please visit: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2113" y="5008910"/>
            <a:ext cx="1667775" cy="1656656"/>
          </a:xfrm>
          <a:prstGeom prst="rect">
            <a:avLst/>
          </a:prstGeom>
        </p:spPr>
      </p:pic>
      <p:sp>
        <p:nvSpPr>
          <p:cNvPr id="8" name="Content Placeholder 4"/>
          <p:cNvSpPr>
            <a:spLocks noGrp="1"/>
          </p:cNvSpPr>
          <p:nvPr>
            <p:ph sz="half" idx="2"/>
          </p:nvPr>
        </p:nvSpPr>
        <p:spPr>
          <a:xfrm>
            <a:off x="3976255" y="3124200"/>
            <a:ext cx="4391890" cy="1884710"/>
          </a:xfrm>
        </p:spPr>
        <p:txBody>
          <a:bodyPr>
            <a:noAutofit/>
          </a:bodyPr>
          <a:lstStyle/>
          <a:p>
            <a:pPr>
              <a:buNone/>
            </a:pPr>
            <a:r>
              <a:rPr lang="en-US" dirty="0" smtClean="0"/>
              <a:t>Justin DeBrosse</a:t>
            </a:r>
          </a:p>
          <a:p>
            <a:pPr>
              <a:buNone/>
            </a:pPr>
            <a:r>
              <a:rPr lang="en-US" dirty="0" smtClean="0"/>
              <a:t>Director of Instructional Quality</a:t>
            </a:r>
          </a:p>
          <a:p>
            <a:pPr>
              <a:buNone/>
            </a:pPr>
            <a:r>
              <a:rPr lang="en-US" dirty="0" smtClean="0">
                <a:hlinkClick r:id="rId5"/>
              </a:rPr>
              <a:t>jdebrosse@willread.org</a:t>
            </a:r>
            <a:endParaRPr lang="en-US" dirty="0" smtClean="0"/>
          </a:p>
          <a:p>
            <a:pPr>
              <a:buNone/>
            </a:pPr>
            <a:r>
              <a:rPr lang="en-US" dirty="0" smtClean="0"/>
              <a:t>(512) 326-8655 x.104</a:t>
            </a:r>
          </a:p>
          <a:p>
            <a:pPr>
              <a:buNone/>
            </a:pPr>
            <a:endParaRPr lang="en-US" dirty="0" smtClean="0"/>
          </a:p>
          <a:p>
            <a:pPr>
              <a:buNone/>
            </a:pPr>
            <a:endParaRPr lang="en-US" dirty="0"/>
          </a:p>
        </p:txBody>
      </p:sp>
      <p:sp>
        <p:nvSpPr>
          <p:cNvPr id="3" name="TextBox 2"/>
          <p:cNvSpPr txBox="1"/>
          <p:nvPr/>
        </p:nvSpPr>
        <p:spPr>
          <a:xfrm>
            <a:off x="8215746" y="5131148"/>
            <a:ext cx="3700764" cy="1015663"/>
          </a:xfrm>
          <a:prstGeom prst="rect">
            <a:avLst/>
          </a:prstGeom>
          <a:noFill/>
        </p:spPr>
        <p:txBody>
          <a:bodyPr wrap="square" rtlCol="0">
            <a:spAutoFit/>
          </a:bodyPr>
          <a:lstStyle/>
          <a:p>
            <a:r>
              <a:rPr lang="en-US" sz="2000" dirty="0" smtClean="0">
                <a:latin typeface="Neutraface 2 Text Demi" panose="020B0703020202020102" pitchFamily="34" charset="0"/>
              </a:rPr>
              <a:t>To access this presentation and all materials, visit www.literacyforward.org/paace</a:t>
            </a:r>
            <a:endParaRPr lang="en-US" sz="2000" dirty="0">
              <a:latin typeface="Neutraface 2 Text Demi" panose="020B0703020202020102" pitchFamily="34" charset="0"/>
            </a:endParaRPr>
          </a:p>
        </p:txBody>
      </p:sp>
    </p:spTree>
    <p:extLst>
      <p:ext uri="{BB962C8B-B14F-4D97-AF65-F5344CB8AC3E}">
        <p14:creationId xmlns:p14="http://schemas.microsoft.com/office/powerpoint/2010/main" val="403822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Language Acquisition and </a:t>
            </a:r>
            <a:br>
              <a:rPr lang="en-US" dirty="0" smtClean="0"/>
            </a:br>
            <a:r>
              <a:rPr lang="en-US" dirty="0" smtClean="0"/>
              <a:t>Adult ESL Learning</a:t>
            </a:r>
            <a:endParaRPr lang="en-US" dirty="0"/>
          </a:p>
        </p:txBody>
      </p:sp>
      <p:sp>
        <p:nvSpPr>
          <p:cNvPr id="3" name="Content Placeholder 2"/>
          <p:cNvSpPr>
            <a:spLocks noGrp="1"/>
          </p:cNvSpPr>
          <p:nvPr>
            <p:ph idx="1"/>
          </p:nvPr>
        </p:nvSpPr>
        <p:spPr/>
        <p:txBody>
          <a:bodyPr>
            <a:normAutofit/>
          </a:bodyPr>
          <a:lstStyle/>
          <a:p>
            <a:pPr algn="ctr">
              <a:buNone/>
            </a:pPr>
            <a:endParaRPr lang="en-US" sz="1400" dirty="0"/>
          </a:p>
          <a:p>
            <a:pPr algn="ctr">
              <a:buNone/>
            </a:pPr>
            <a:r>
              <a:rPr lang="en-US" dirty="0" smtClean="0"/>
              <a:t>Test your knowledge!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159745" name="Picture 1" descr="C:\Users\Volunteer\AppData\Local\Microsoft\Windows\Temporary Internet Files\Content.IE5\VTA335YK\MC900448745[1].jpg"/>
          <p:cNvPicPr>
            <a:picLocks noChangeAspect="1" noChangeArrowheads="1"/>
          </p:cNvPicPr>
          <p:nvPr/>
        </p:nvPicPr>
        <p:blipFill>
          <a:blip r:embed="rId3" cstate="print"/>
          <a:srcRect/>
          <a:stretch>
            <a:fillRect/>
          </a:stretch>
        </p:blipFill>
        <p:spPr bwMode="auto">
          <a:xfrm>
            <a:off x="3810000" y="2971800"/>
            <a:ext cx="4419600" cy="2946400"/>
          </a:xfrm>
          <a:prstGeom prst="rect">
            <a:avLst/>
          </a:prstGeom>
          <a:noFill/>
        </p:spPr>
      </p:pic>
      <p:sp>
        <p:nvSpPr>
          <p:cNvPr id="5" name="TextBox 4"/>
          <p:cNvSpPr txBox="1"/>
          <p:nvPr/>
        </p:nvSpPr>
        <p:spPr>
          <a:xfrm>
            <a:off x="5029200" y="6172201"/>
            <a:ext cx="5440848" cy="830997"/>
          </a:xfrm>
          <a:prstGeom prst="rect">
            <a:avLst/>
          </a:prstGeom>
          <a:noFill/>
        </p:spPr>
        <p:txBody>
          <a:bodyPr wrap="none" rtlCol="0">
            <a:spAutoFit/>
          </a:bodyPr>
          <a:lstStyle/>
          <a:p>
            <a:pPr algn="r"/>
            <a:r>
              <a:rPr lang="en-US" sz="2400" dirty="0">
                <a:solidFill>
                  <a:srgbClr val="006C91"/>
                </a:solidFill>
                <a:latin typeface="Neutraface 2 Text Book" panose="020B0503020202020102" pitchFamily="34" charset="0"/>
              </a:rPr>
              <a:t>Strategies: True/False Quiz, Signal Cards</a:t>
            </a:r>
          </a:p>
          <a:p>
            <a:endParaRPr lang="en-US" sz="2400" dirty="0">
              <a:solidFill>
                <a:srgbClr val="006C91"/>
              </a:solidFill>
              <a:latin typeface="Neutraface 2 Text Book" panose="020B0503020202020102" pitchFamily="34" charset="0"/>
            </a:endParaRPr>
          </a:p>
        </p:txBody>
      </p:sp>
    </p:spTree>
    <p:extLst>
      <p:ext uri="{BB962C8B-B14F-4D97-AF65-F5344CB8AC3E}">
        <p14:creationId xmlns:p14="http://schemas.microsoft.com/office/powerpoint/2010/main" val="192360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Language Acquisition and </a:t>
            </a:r>
            <a:br>
              <a:rPr lang="en-US" dirty="0" smtClean="0"/>
            </a:br>
            <a:r>
              <a:rPr lang="en-US" dirty="0" smtClean="0"/>
              <a:t>Adult ESL Learning</a:t>
            </a:r>
            <a:endParaRPr lang="en-US" dirty="0"/>
          </a:p>
        </p:txBody>
      </p:sp>
      <p:sp>
        <p:nvSpPr>
          <p:cNvPr id="3" name="Content Placeholder 2"/>
          <p:cNvSpPr>
            <a:spLocks noGrp="1"/>
          </p:cNvSpPr>
          <p:nvPr>
            <p:ph idx="1"/>
          </p:nvPr>
        </p:nvSpPr>
        <p:spPr>
          <a:xfrm>
            <a:off x="1828800" y="1600201"/>
            <a:ext cx="9753600" cy="4525963"/>
          </a:xfrm>
        </p:spPr>
        <p:txBody>
          <a:bodyPr>
            <a:normAutofit fontScale="77500" lnSpcReduction="20000"/>
          </a:bodyPr>
          <a:lstStyle/>
          <a:p>
            <a:pPr marL="514350" indent="-514350">
              <a:buFont typeface="+mj-lt"/>
              <a:buAutoNum type="arabicPeriod"/>
            </a:pPr>
            <a:r>
              <a:rPr lang="en-US" dirty="0" smtClean="0"/>
              <a:t>Memorization is the most important skill in learning a new language.</a:t>
            </a:r>
          </a:p>
          <a:p>
            <a:pPr marL="514350" indent="-514350">
              <a:buFont typeface="+mj-lt"/>
              <a:buAutoNum type="arabicPeriod"/>
            </a:pPr>
            <a:endParaRPr lang="en-US" dirty="0" smtClean="0"/>
          </a:p>
          <a:p>
            <a:pPr marL="514350" indent="-514350">
              <a:buFont typeface="+mj-lt"/>
              <a:buAutoNum type="arabicPeriod"/>
            </a:pPr>
            <a:r>
              <a:rPr lang="en-US" dirty="0" smtClean="0"/>
              <a:t>Group and pair work should make up about 70% of class time in the language learning classroom.</a:t>
            </a:r>
          </a:p>
          <a:p>
            <a:pPr marL="514350" indent="-514350">
              <a:buFont typeface="+mj-lt"/>
              <a:buAutoNum type="arabicPeriod"/>
            </a:pPr>
            <a:endParaRPr lang="en-US" dirty="0" smtClean="0"/>
          </a:p>
          <a:p>
            <a:pPr marL="514350" indent="-514350">
              <a:buFont typeface="+mj-lt"/>
              <a:buAutoNum type="arabicPeriod"/>
            </a:pPr>
            <a:r>
              <a:rPr lang="en-US" dirty="0" smtClean="0"/>
              <a:t>Teachers should provide a risk-free environment in the classroom.</a:t>
            </a:r>
          </a:p>
          <a:p>
            <a:pPr marL="514350" indent="-514350">
              <a:buFont typeface="+mj-lt"/>
              <a:buAutoNum type="arabicPeriod"/>
            </a:pPr>
            <a:endParaRPr lang="en-US" dirty="0" smtClean="0"/>
          </a:p>
          <a:p>
            <a:pPr marL="514350" indent="-514350">
              <a:buFont typeface="+mj-lt"/>
              <a:buAutoNum type="arabicPeriod"/>
            </a:pPr>
            <a:r>
              <a:rPr lang="en-US" dirty="0" smtClean="0"/>
              <a:t>As a teacher you should be sure to correct learner mistakes. This ensures students don’t incorrectly learn language structures. Once learned, language structures are difficult to unlearn.</a:t>
            </a:r>
          </a:p>
          <a:p>
            <a:pPr marL="514350" indent="-514350">
              <a:buFont typeface="+mj-lt"/>
              <a:buAutoNum type="arabicPeriod"/>
            </a:pPr>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7467601" y="6172201"/>
            <a:ext cx="3019801" cy="830997"/>
          </a:xfrm>
          <a:prstGeom prst="rect">
            <a:avLst/>
          </a:prstGeom>
          <a:noFill/>
        </p:spPr>
        <p:txBody>
          <a:bodyPr wrap="none" rtlCol="0">
            <a:spAutoFit/>
          </a:bodyPr>
          <a:lstStyle/>
          <a:p>
            <a:pPr algn="r"/>
            <a:r>
              <a:rPr lang="en-US" sz="2400" dirty="0">
                <a:solidFill>
                  <a:srgbClr val="006C91"/>
                </a:solidFill>
                <a:latin typeface="Neutraface 2 Text Book" panose="020B0503020202020102" pitchFamily="34" charset="0"/>
              </a:rPr>
              <a:t>Strategy: Signal Cards</a:t>
            </a:r>
          </a:p>
          <a:p>
            <a:pPr algn="r"/>
            <a:endParaRPr lang="en-US" sz="2400" dirty="0">
              <a:solidFill>
                <a:srgbClr val="006C91"/>
              </a:solidFill>
              <a:latin typeface="Neutraface 2 Text Book" panose="020B0503020202020102" pitchFamily="34" charset="0"/>
            </a:endParaRPr>
          </a:p>
        </p:txBody>
      </p:sp>
      <p:pic>
        <p:nvPicPr>
          <p:cNvPr id="1026" name="Picture 2" descr="C:\Users\Volunteer\AppData\Local\Microsoft\Windows\Temporary Internet Files\Content.IE5\RZA61ZKD\MC900432537[1].png"/>
          <p:cNvPicPr>
            <a:picLocks noChangeAspect="1" noChangeArrowheads="1"/>
          </p:cNvPicPr>
          <p:nvPr/>
        </p:nvPicPr>
        <p:blipFill>
          <a:blip r:embed="rId3" cstate="print"/>
          <a:srcRect/>
          <a:stretch>
            <a:fillRect/>
          </a:stretch>
        </p:blipFill>
        <p:spPr bwMode="auto">
          <a:xfrm>
            <a:off x="1676400" y="1524000"/>
            <a:ext cx="609600" cy="609600"/>
          </a:xfrm>
          <a:prstGeom prst="rect">
            <a:avLst/>
          </a:prstGeom>
          <a:noFill/>
        </p:spPr>
      </p:pic>
      <p:pic>
        <p:nvPicPr>
          <p:cNvPr id="1027" name="Picture 3" descr="C:\Users\Volunteer\AppData\Local\Microsoft\Windows\Temporary Internet Files\Content.IE5\IH557IQP\MC900441310[1].png"/>
          <p:cNvPicPr>
            <a:picLocks noChangeAspect="1" noChangeArrowheads="1"/>
          </p:cNvPicPr>
          <p:nvPr/>
        </p:nvPicPr>
        <p:blipFill>
          <a:blip r:embed="rId4" cstate="print"/>
          <a:srcRect/>
          <a:stretch>
            <a:fillRect/>
          </a:stretch>
        </p:blipFill>
        <p:spPr bwMode="auto">
          <a:xfrm>
            <a:off x="1485900" y="2095500"/>
            <a:ext cx="990600" cy="990600"/>
          </a:xfrm>
          <a:prstGeom prst="rect">
            <a:avLst/>
          </a:prstGeom>
          <a:noFill/>
        </p:spPr>
      </p:pic>
      <p:pic>
        <p:nvPicPr>
          <p:cNvPr id="7" name="Picture 2" descr="C:\Users\Volunteer\AppData\Local\Microsoft\Windows\Temporary Internet Files\Content.IE5\RZA61ZKD\MC900432537[1].png"/>
          <p:cNvPicPr>
            <a:picLocks noChangeAspect="1" noChangeArrowheads="1"/>
          </p:cNvPicPr>
          <p:nvPr/>
        </p:nvPicPr>
        <p:blipFill>
          <a:blip r:embed="rId3" cstate="print"/>
          <a:srcRect/>
          <a:stretch>
            <a:fillRect/>
          </a:stretch>
        </p:blipFill>
        <p:spPr bwMode="auto">
          <a:xfrm>
            <a:off x="1676400" y="3352800"/>
            <a:ext cx="609600" cy="609600"/>
          </a:xfrm>
          <a:prstGeom prst="rect">
            <a:avLst/>
          </a:prstGeom>
          <a:noFill/>
        </p:spPr>
      </p:pic>
      <p:pic>
        <p:nvPicPr>
          <p:cNvPr id="8" name="Picture 2" descr="C:\Users\Volunteer\AppData\Local\Microsoft\Windows\Temporary Internet Files\Content.IE5\RZA61ZKD\MC900432537[1].png"/>
          <p:cNvPicPr>
            <a:picLocks noChangeAspect="1" noChangeArrowheads="1"/>
          </p:cNvPicPr>
          <p:nvPr/>
        </p:nvPicPr>
        <p:blipFill>
          <a:blip r:embed="rId3" cstate="print"/>
          <a:srcRect/>
          <a:stretch>
            <a:fillRect/>
          </a:stretch>
        </p:blipFill>
        <p:spPr bwMode="auto">
          <a:xfrm>
            <a:off x="1676400" y="4118997"/>
            <a:ext cx="609600" cy="609600"/>
          </a:xfrm>
          <a:prstGeom prst="rect">
            <a:avLst/>
          </a:prstGeom>
          <a:noFill/>
        </p:spPr>
      </p:pic>
    </p:spTree>
    <p:extLst>
      <p:ext uri="{BB962C8B-B14F-4D97-AF65-F5344CB8AC3E}">
        <p14:creationId xmlns:p14="http://schemas.microsoft.com/office/powerpoint/2010/main" val="807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Language Acquisition and </a:t>
            </a:r>
            <a:br>
              <a:rPr lang="en-US" dirty="0" smtClean="0"/>
            </a:br>
            <a:r>
              <a:rPr lang="en-US" dirty="0" smtClean="0"/>
              <a:t>Adult ESL Learning</a:t>
            </a:r>
            <a:endParaRPr lang="en-US" dirty="0"/>
          </a:p>
        </p:txBody>
      </p:sp>
      <p:sp>
        <p:nvSpPr>
          <p:cNvPr id="3" name="Content Placeholder 2"/>
          <p:cNvSpPr>
            <a:spLocks noGrp="1"/>
          </p:cNvSpPr>
          <p:nvPr>
            <p:ph idx="1"/>
          </p:nvPr>
        </p:nvSpPr>
        <p:spPr>
          <a:xfrm>
            <a:off x="1981200" y="1600200"/>
            <a:ext cx="8229600" cy="4800600"/>
          </a:xfrm>
        </p:spPr>
        <p:txBody>
          <a:bodyPr>
            <a:normAutofit fontScale="62500" lnSpcReduction="20000"/>
          </a:bodyPr>
          <a:lstStyle/>
          <a:p>
            <a:pPr marL="514350" indent="-514350">
              <a:buNone/>
            </a:pPr>
            <a:r>
              <a:rPr lang="en-US" sz="3600" dirty="0"/>
              <a:t>5.	Students learn best in an environment that is predictable and consistent. Teachers should make sure to provide the same types of interactions with English throughout a class period. For example, if the emphasis of the lesson is on reading, all activities should be focused on reading.</a:t>
            </a:r>
          </a:p>
          <a:p>
            <a:pPr marL="514350" indent="-514350">
              <a:buNone/>
            </a:pPr>
            <a:endParaRPr lang="en-US" sz="3600" dirty="0"/>
          </a:p>
          <a:p>
            <a:pPr marL="514350" indent="-514350">
              <a:buNone/>
            </a:pPr>
            <a:r>
              <a:rPr lang="en-US" sz="3600" dirty="0"/>
              <a:t>6.	Teachers should confine language lessons to the classroom where the teacher is able to control the language input and ensure a safe space conducive to learning.</a:t>
            </a:r>
          </a:p>
          <a:p>
            <a:pPr marL="514350" indent="-514350">
              <a:buFont typeface="+mj-lt"/>
              <a:buAutoNum type="arabicPeriod"/>
            </a:pPr>
            <a:endParaRPr lang="en-US" sz="3600" dirty="0"/>
          </a:p>
          <a:p>
            <a:pPr marL="514350" indent="-514350">
              <a:buNone/>
            </a:pPr>
            <a:r>
              <a:rPr lang="en-US" sz="3600" dirty="0"/>
              <a:t>7.	It will take an adult with no knowledge of English on average 6 years to learn the language.</a:t>
            </a:r>
          </a:p>
          <a:p>
            <a:pPr marL="514350" indent="-514350">
              <a:buFont typeface="+mj-lt"/>
              <a:buAutoNum type="arabicPeriod"/>
            </a:pPr>
            <a:endParaRPr lang="en-US" sz="3600" dirty="0"/>
          </a:p>
          <a:p>
            <a:pPr marL="514350" indent="-514350">
              <a:buNone/>
            </a:pPr>
            <a:r>
              <a:rPr lang="en-US" sz="3600" dirty="0"/>
              <a:t>8.	Adult learners are highly goal driven. Student goals and interests should be taken into account when lesson planning.</a:t>
            </a:r>
          </a:p>
          <a:p>
            <a:pPr marL="514350" indent="-514350">
              <a:buFont typeface="+mj-lt"/>
              <a:buAutoNum type="arabicPeriod"/>
            </a:pPr>
            <a:endParaRPr lang="en-US" dirty="0" smtClean="0"/>
          </a:p>
          <a:p>
            <a:pPr marL="514350" indent="-514350">
              <a:buFont typeface="+mj-lt"/>
              <a:buAutoNum type="arabicPeriod"/>
            </a:pPr>
            <a:endParaRPr lang="en-US" dirty="0" smtClean="0"/>
          </a:p>
        </p:txBody>
      </p:sp>
      <p:sp>
        <p:nvSpPr>
          <p:cNvPr id="4" name="TextBox 3"/>
          <p:cNvSpPr txBox="1"/>
          <p:nvPr/>
        </p:nvSpPr>
        <p:spPr>
          <a:xfrm>
            <a:off x="7467601" y="6172201"/>
            <a:ext cx="3019801" cy="830997"/>
          </a:xfrm>
          <a:prstGeom prst="rect">
            <a:avLst/>
          </a:prstGeom>
          <a:noFill/>
        </p:spPr>
        <p:txBody>
          <a:bodyPr wrap="none" rtlCol="0">
            <a:spAutoFit/>
          </a:bodyPr>
          <a:lstStyle/>
          <a:p>
            <a:pPr algn="r"/>
            <a:r>
              <a:rPr lang="en-US" sz="2400" dirty="0">
                <a:solidFill>
                  <a:srgbClr val="006C91"/>
                </a:solidFill>
                <a:latin typeface="Neutraface 2 Text Book" panose="020B0503020202020102" pitchFamily="34" charset="0"/>
              </a:rPr>
              <a:t>Strategy: Signal Cards</a:t>
            </a:r>
          </a:p>
          <a:p>
            <a:pPr algn="r"/>
            <a:endParaRPr lang="en-US" sz="2400" dirty="0">
              <a:solidFill>
                <a:srgbClr val="006C91"/>
              </a:solidFill>
              <a:latin typeface="Neutraface 2 Text Book" panose="020B0503020202020102" pitchFamily="34" charset="0"/>
            </a:endParaRPr>
          </a:p>
        </p:txBody>
      </p:sp>
      <p:pic>
        <p:nvPicPr>
          <p:cNvPr id="1027" name="Picture 3" descr="C:\Users\Volunteer\AppData\Local\Microsoft\Windows\Temporary Internet Files\Content.IE5\IH557IQP\MC900441310[1].png"/>
          <p:cNvPicPr>
            <a:picLocks noChangeAspect="1" noChangeArrowheads="1"/>
          </p:cNvPicPr>
          <p:nvPr/>
        </p:nvPicPr>
        <p:blipFill>
          <a:blip r:embed="rId3" cstate="print"/>
          <a:srcRect/>
          <a:stretch>
            <a:fillRect/>
          </a:stretch>
        </p:blipFill>
        <p:spPr bwMode="auto">
          <a:xfrm>
            <a:off x="1676400" y="4419600"/>
            <a:ext cx="990600" cy="990600"/>
          </a:xfrm>
          <a:prstGeom prst="rect">
            <a:avLst/>
          </a:prstGeom>
          <a:noFill/>
        </p:spPr>
      </p:pic>
      <p:pic>
        <p:nvPicPr>
          <p:cNvPr id="7" name="Picture 2" descr="C:\Users\Volunteer\AppData\Local\Microsoft\Windows\Temporary Internet Files\Content.IE5\RZA61ZKD\MC900432537[1].png"/>
          <p:cNvPicPr>
            <a:picLocks noChangeAspect="1" noChangeArrowheads="1"/>
          </p:cNvPicPr>
          <p:nvPr/>
        </p:nvPicPr>
        <p:blipFill>
          <a:blip r:embed="rId4" cstate="print"/>
          <a:srcRect/>
          <a:stretch>
            <a:fillRect/>
          </a:stretch>
        </p:blipFill>
        <p:spPr bwMode="auto">
          <a:xfrm>
            <a:off x="1828800" y="3276600"/>
            <a:ext cx="609600" cy="609600"/>
          </a:xfrm>
          <a:prstGeom prst="rect">
            <a:avLst/>
          </a:prstGeom>
          <a:noFill/>
        </p:spPr>
      </p:pic>
      <p:pic>
        <p:nvPicPr>
          <p:cNvPr id="8" name="Picture 2" descr="C:\Users\Volunteer\AppData\Local\Microsoft\Windows\Temporary Internet Files\Content.IE5\RZA61ZKD\MC900432537[1].png"/>
          <p:cNvPicPr>
            <a:picLocks noChangeAspect="1" noChangeArrowheads="1"/>
          </p:cNvPicPr>
          <p:nvPr/>
        </p:nvPicPr>
        <p:blipFill>
          <a:blip r:embed="rId4" cstate="print"/>
          <a:srcRect/>
          <a:stretch>
            <a:fillRect/>
          </a:stretch>
        </p:blipFill>
        <p:spPr bwMode="auto">
          <a:xfrm>
            <a:off x="1828800" y="1524000"/>
            <a:ext cx="609600" cy="609600"/>
          </a:xfrm>
          <a:prstGeom prst="rect">
            <a:avLst/>
          </a:prstGeom>
          <a:noFill/>
        </p:spPr>
      </p:pic>
      <p:pic>
        <p:nvPicPr>
          <p:cNvPr id="9" name="Picture 3" descr="C:\Users\Volunteer\AppData\Local\Microsoft\Windows\Temporary Internet Files\Content.IE5\IH557IQP\MC900441310[1].png"/>
          <p:cNvPicPr>
            <a:picLocks noChangeAspect="1" noChangeArrowheads="1"/>
          </p:cNvPicPr>
          <p:nvPr/>
        </p:nvPicPr>
        <p:blipFill>
          <a:blip r:embed="rId3" cstate="print"/>
          <a:srcRect/>
          <a:stretch>
            <a:fillRect/>
          </a:stretch>
        </p:blipFill>
        <p:spPr bwMode="auto">
          <a:xfrm>
            <a:off x="1676400" y="5410200"/>
            <a:ext cx="990600" cy="990600"/>
          </a:xfrm>
          <a:prstGeom prst="rect">
            <a:avLst/>
          </a:prstGeom>
          <a:noFill/>
        </p:spPr>
      </p:pic>
    </p:spTree>
    <p:extLst>
      <p:ext uri="{BB962C8B-B14F-4D97-AF65-F5344CB8AC3E}">
        <p14:creationId xmlns:p14="http://schemas.microsoft.com/office/powerpoint/2010/main" val="29169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your students?</a:t>
            </a:r>
            <a:endParaRPr lang="en-US" dirty="0"/>
          </a:p>
        </p:txBody>
      </p:sp>
      <p:sp>
        <p:nvSpPr>
          <p:cNvPr id="3" name="Content Placeholder 2"/>
          <p:cNvSpPr>
            <a:spLocks noGrp="1"/>
          </p:cNvSpPr>
          <p:nvPr>
            <p:ph idx="1"/>
          </p:nvPr>
        </p:nvSpPr>
        <p:spPr/>
        <p:txBody>
          <a:bodyPr>
            <a:normAutofit/>
          </a:bodyPr>
          <a:lstStyle/>
          <a:p>
            <a:pPr algn="ctr">
              <a:buNone/>
            </a:pPr>
            <a:r>
              <a:rPr lang="en-US" dirty="0" smtClean="0"/>
              <a:t>What characteristics might you find in an ESL student population?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TextBox 3"/>
          <p:cNvSpPr txBox="1"/>
          <p:nvPr/>
        </p:nvSpPr>
        <p:spPr>
          <a:xfrm>
            <a:off x="7239001" y="6172201"/>
            <a:ext cx="3220433" cy="830997"/>
          </a:xfrm>
          <a:prstGeom prst="rect">
            <a:avLst/>
          </a:prstGeom>
          <a:noFill/>
        </p:spPr>
        <p:txBody>
          <a:bodyPr wrap="none" rtlCol="0">
            <a:spAutoFit/>
          </a:bodyPr>
          <a:lstStyle/>
          <a:p>
            <a:r>
              <a:rPr lang="en-US" sz="2400" dirty="0">
                <a:solidFill>
                  <a:srgbClr val="006C91"/>
                </a:solidFill>
                <a:latin typeface="Neutraface 2 Text Book" panose="020B0503020202020102" pitchFamily="34" charset="0"/>
              </a:rPr>
              <a:t>Strategy: Brainstorming</a:t>
            </a:r>
          </a:p>
          <a:p>
            <a:endParaRPr lang="en-US" sz="2400" dirty="0">
              <a:solidFill>
                <a:srgbClr val="006C91"/>
              </a:solidFill>
              <a:latin typeface="Neutraface 2 Text Book" panose="020B0503020202020102" pitchFamily="34" charset="0"/>
            </a:endParaRPr>
          </a:p>
        </p:txBody>
      </p:sp>
      <p:pic>
        <p:nvPicPr>
          <p:cNvPr id="153601" name="Picture 1" descr="C:\Users\Volunteer\AppData\Local\Microsoft\Windows\Temporary Internet Files\Content.IE5\VTA335YK\MC900355441[1].wmf"/>
          <p:cNvPicPr>
            <a:picLocks noChangeAspect="1" noChangeArrowheads="1"/>
          </p:cNvPicPr>
          <p:nvPr/>
        </p:nvPicPr>
        <p:blipFill>
          <a:blip r:embed="rId3" cstate="print"/>
          <a:srcRect/>
          <a:stretch>
            <a:fillRect/>
          </a:stretch>
        </p:blipFill>
        <p:spPr bwMode="auto">
          <a:xfrm>
            <a:off x="4267200" y="2895600"/>
            <a:ext cx="3627782" cy="3429000"/>
          </a:xfrm>
          <a:prstGeom prst="rect">
            <a:avLst/>
          </a:prstGeom>
          <a:noFill/>
        </p:spPr>
      </p:pic>
    </p:spTree>
    <p:extLst>
      <p:ext uri="{BB962C8B-B14F-4D97-AF65-F5344CB8AC3E}">
        <p14:creationId xmlns:p14="http://schemas.microsoft.com/office/powerpoint/2010/main" val="398499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1" y="1295400"/>
            <a:ext cx="4234543" cy="5410200"/>
          </a:xfrm>
          <a:prstGeom prst="rect">
            <a:avLst/>
          </a:prstGeom>
          <a:solidFill>
            <a:srgbClr val="5C5857">
              <a:alpha val="50000"/>
            </a:srgbClr>
          </a:solidFill>
          <a:ln>
            <a:solidFill>
              <a:srgbClr val="B80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8" name="Picture 4" descr="Z:\Literacy Forward\Images and Forms\Images\The Lesson Flow Diagram2_Jessic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81401" y="533401"/>
            <a:ext cx="5093825" cy="6642847"/>
          </a:xfrm>
          <a:prstGeom prst="rect">
            <a:avLst/>
          </a:prstGeom>
          <a:noFill/>
        </p:spPr>
      </p:pic>
      <p:sp>
        <p:nvSpPr>
          <p:cNvPr id="2" name="Title 1"/>
          <p:cNvSpPr>
            <a:spLocks noGrp="1"/>
          </p:cNvSpPr>
          <p:nvPr>
            <p:ph type="title"/>
          </p:nvPr>
        </p:nvSpPr>
        <p:spPr>
          <a:xfrm>
            <a:off x="1524001" y="274638"/>
            <a:ext cx="9074021" cy="944562"/>
          </a:xfrm>
        </p:spPr>
        <p:txBody>
          <a:bodyPr/>
          <a:lstStyle/>
          <a:p>
            <a:r>
              <a:rPr lang="en-US" dirty="0" smtClean="0"/>
              <a:t>The Lesson Flow</a:t>
            </a:r>
            <a:endParaRPr lang="en-US" dirty="0"/>
          </a:p>
        </p:txBody>
      </p:sp>
      <p:sp>
        <p:nvSpPr>
          <p:cNvPr id="4" name="TextBox 3"/>
          <p:cNvSpPr txBox="1"/>
          <p:nvPr/>
        </p:nvSpPr>
        <p:spPr>
          <a:xfrm>
            <a:off x="1627908" y="6043136"/>
            <a:ext cx="2165392" cy="738664"/>
          </a:xfrm>
          <a:prstGeom prst="rect">
            <a:avLst/>
          </a:prstGeom>
          <a:noFill/>
        </p:spPr>
        <p:txBody>
          <a:bodyPr wrap="square" rtlCol="0">
            <a:spAutoFit/>
          </a:bodyPr>
          <a:lstStyle/>
          <a:p>
            <a:r>
              <a:rPr lang="en-US" sz="1400" dirty="0">
                <a:solidFill>
                  <a:srgbClr val="414042"/>
                </a:solidFill>
                <a:latin typeface="Neutraface 2 Text Book" panose="020B0503020202020102" pitchFamily="34" charset="0"/>
              </a:rPr>
              <a:t>Lesson Flow adapted from ESL by Design by </a:t>
            </a:r>
            <a:r>
              <a:rPr lang="en-US" sz="1400" dirty="0" err="1">
                <a:solidFill>
                  <a:srgbClr val="414042"/>
                </a:solidFill>
                <a:latin typeface="Neutraface 2 Text Book" panose="020B0503020202020102" pitchFamily="34" charset="0"/>
              </a:rPr>
              <a:t>Literacywork</a:t>
            </a:r>
            <a:r>
              <a:rPr lang="en-US" sz="1400" dirty="0">
                <a:solidFill>
                  <a:srgbClr val="414042"/>
                </a:solidFill>
                <a:latin typeface="Neutraface 2 Text Book" panose="020B0503020202020102" pitchFamily="34" charset="0"/>
              </a:rPr>
              <a:t> International</a:t>
            </a:r>
          </a:p>
        </p:txBody>
      </p:sp>
    </p:spTree>
    <p:extLst>
      <p:ext uri="{BB962C8B-B14F-4D97-AF65-F5344CB8AC3E}">
        <p14:creationId xmlns:p14="http://schemas.microsoft.com/office/powerpoint/2010/main" val="1846946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Curriculum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88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English Forward Curriculum</a:t>
            </a:r>
            <a:endParaRPr lang="en-US" dirty="0"/>
          </a:p>
        </p:txBody>
      </p:sp>
      <p:sp>
        <p:nvSpPr>
          <p:cNvPr id="3" name="Content Placeholder 2"/>
          <p:cNvSpPr>
            <a:spLocks noGrp="1"/>
          </p:cNvSpPr>
          <p:nvPr>
            <p:ph idx="1"/>
          </p:nvPr>
        </p:nvSpPr>
        <p:spPr>
          <a:xfrm>
            <a:off x="1981200" y="1600200"/>
            <a:ext cx="6400800" cy="5105400"/>
          </a:xfrm>
        </p:spPr>
        <p:txBody>
          <a:bodyPr>
            <a:normAutofit/>
          </a:bodyPr>
          <a:lstStyle/>
          <a:p>
            <a:pPr>
              <a:buNone/>
            </a:pPr>
            <a:r>
              <a:rPr lang="en-US" dirty="0" smtClean="0"/>
              <a:t>Overview:</a:t>
            </a:r>
          </a:p>
          <a:p>
            <a:r>
              <a:rPr lang="en-US" sz="2800" dirty="0"/>
              <a:t>Developed in 2012; 3</a:t>
            </a:r>
            <a:r>
              <a:rPr lang="en-US" sz="2800" baseline="30000" dirty="0"/>
              <a:t>rd</a:t>
            </a:r>
            <a:r>
              <a:rPr lang="en-US" sz="2800" dirty="0"/>
              <a:t> edition of the training system</a:t>
            </a:r>
          </a:p>
          <a:p>
            <a:r>
              <a:rPr lang="en-US" sz="2800" dirty="0"/>
              <a:t>Developed </a:t>
            </a:r>
            <a:r>
              <a:rPr lang="en-US" sz="2800" dirty="0">
                <a:solidFill>
                  <a:srgbClr val="B80007"/>
                </a:solidFill>
              </a:rPr>
              <a:t>at the request of CBOs </a:t>
            </a:r>
          </a:p>
          <a:p>
            <a:pPr marL="400050" lvl="1" indent="0">
              <a:buNone/>
            </a:pPr>
            <a:r>
              <a:rPr lang="en-US" dirty="0" smtClean="0"/>
              <a:t>and </a:t>
            </a:r>
            <a:r>
              <a:rPr lang="en-US" dirty="0" smtClean="0">
                <a:solidFill>
                  <a:srgbClr val="B80007"/>
                </a:solidFill>
              </a:rPr>
              <a:t>with their needs in mind</a:t>
            </a:r>
          </a:p>
          <a:p>
            <a:r>
              <a:rPr lang="en-US" sz="2800" dirty="0"/>
              <a:t>Developed in consult with Dr. Heide Wrigley</a:t>
            </a:r>
          </a:p>
          <a:p>
            <a:r>
              <a:rPr lang="en-US" sz="2800" dirty="0"/>
              <a:t>Only available to English Forward-trained instructors</a:t>
            </a:r>
          </a:p>
        </p:txBody>
      </p:sp>
      <p:pic>
        <p:nvPicPr>
          <p:cNvPr id="4" name="Picture 3" descr="EFC Image.jpg"/>
          <p:cNvPicPr>
            <a:picLocks noChangeAspect="1"/>
          </p:cNvPicPr>
          <p:nvPr/>
        </p:nvPicPr>
        <p:blipFill>
          <a:blip r:embed="rId3" cstate="print"/>
          <a:stretch>
            <a:fillRect/>
          </a:stretch>
        </p:blipFill>
        <p:spPr>
          <a:xfrm>
            <a:off x="8077200" y="2743200"/>
            <a:ext cx="2362200" cy="2362200"/>
          </a:xfrm>
          <a:prstGeom prst="rect">
            <a:avLst/>
          </a:prstGeom>
          <a:ln w="19050">
            <a:solidFill>
              <a:srgbClr val="B80007"/>
            </a:solidFill>
          </a:ln>
        </p:spPr>
      </p:pic>
    </p:spTree>
    <p:extLst>
      <p:ext uri="{BB962C8B-B14F-4D97-AF65-F5344CB8AC3E}">
        <p14:creationId xmlns:p14="http://schemas.microsoft.com/office/powerpoint/2010/main" val="14459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5" presetClass="emph" presetSubtype="4" nodeType="withEffect">
                                  <p:stCondLst>
                                    <p:cond delay="0"/>
                                  </p:stCondLst>
                                  <p:childTnLst>
                                    <p:set>
                                      <p:cBhvr override="childStyle">
                                        <p:cTn id="8" dur="indefinite"/>
                                        <p:tgtEl>
                                          <p:spTgt spid="3">
                                            <p:txEl>
                                              <p:pRg st="5" end="5"/>
                                            </p:txEl>
                                          </p:spTgt>
                                        </p:tgtEl>
                                        <p:attrNameLst>
                                          <p:attrName>style.fontStyle</p:attrName>
                                        </p:attrNameLst>
                                      </p:cBhvr>
                                      <p:to>
                                        <p:strVal val="normal"/>
                                      </p:to>
                                    </p:set>
                                    <p:set>
                                      <p:cBhvr override="childStyle">
                                        <p:cTn id="9" dur="indefinite"/>
                                        <p:tgtEl>
                                          <p:spTgt spid="3">
                                            <p:txEl>
                                              <p:pRg st="5" end="5"/>
                                            </p:txEl>
                                          </p:spTgt>
                                        </p:tgtEl>
                                        <p:attrNameLst>
                                          <p:attrName>style.fontWeight</p:attrName>
                                        </p:attrNameLst>
                                      </p:cBhvr>
                                      <p:to>
                                        <p:strVal val="normal"/>
                                      </p:to>
                                    </p:set>
                                    <p:set>
                                      <p:cBhvr override="childStyle">
                                        <p:cTn id="10" dur="indefinite"/>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B5121B"/>
      </a:hlink>
      <a:folHlink>
        <a:srgbClr val="B5121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B5121B"/>
      </a:hlink>
      <a:folHlink>
        <a:srgbClr val="B5121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B5121B"/>
      </a:hlink>
      <a:folHlink>
        <a:srgbClr val="B5121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B5121B"/>
      </a:hlink>
      <a:folHlink>
        <a:srgbClr val="B5121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B5121B"/>
      </a:hlink>
      <a:folHlink>
        <a:srgbClr val="B5121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B5121B"/>
      </a:hlink>
      <a:folHlink>
        <a:srgbClr val="B5121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3202</TotalTime>
  <Words>2602</Words>
  <Application>Microsoft Office PowerPoint</Application>
  <PresentationFormat>Widescreen</PresentationFormat>
  <Paragraphs>441</Paragraphs>
  <Slides>23</Slides>
  <Notes>23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Neutraface 2 Text Bold</vt:lpstr>
      <vt:lpstr>Neutraface 2 Text Book</vt:lpstr>
      <vt:lpstr>Neutraface 2 Text Demi</vt:lpstr>
      <vt:lpstr>Perpetua</vt:lpstr>
      <vt:lpstr>1_Office Theme</vt:lpstr>
      <vt:lpstr>Office Theme</vt:lpstr>
      <vt:lpstr>2_Office Theme</vt:lpstr>
      <vt:lpstr>3_Office Theme</vt:lpstr>
      <vt:lpstr>4_Office Theme</vt:lpstr>
      <vt:lpstr>5_Office Theme</vt:lpstr>
      <vt:lpstr>English Forward</vt:lpstr>
      <vt:lpstr>English Forward Training System</vt:lpstr>
      <vt:lpstr>Principles of Language Acquisition and  Adult ESL Learning</vt:lpstr>
      <vt:lpstr>Principles of Language Acquisition and  Adult ESL Learning</vt:lpstr>
      <vt:lpstr>Principles of Language Acquisition and  Adult ESL Learning</vt:lpstr>
      <vt:lpstr>Who are your students?</vt:lpstr>
      <vt:lpstr>The Lesson Flow</vt:lpstr>
      <vt:lpstr>The Curriculum</vt:lpstr>
      <vt:lpstr>The English Forward Curriculum</vt:lpstr>
      <vt:lpstr>Guiding Principles </vt:lpstr>
      <vt:lpstr>Lesson Flow Demonstration – Step Two</vt:lpstr>
      <vt:lpstr>Literacy Forward Web Portal</vt:lpstr>
      <vt:lpstr>The Trainer’s 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Forward</dc:title>
  <dc:creator>Justin DeBrosse</dc:creator>
  <cp:lastModifiedBy>Justin</cp:lastModifiedBy>
  <cp:revision>35</cp:revision>
  <cp:lastPrinted>2016-04-29T17:43:06Z</cp:lastPrinted>
  <dcterms:created xsi:type="dcterms:W3CDTF">2016-04-27T17:06:19Z</dcterms:created>
  <dcterms:modified xsi:type="dcterms:W3CDTF">2016-05-20T15:36:11Z</dcterms:modified>
</cp:coreProperties>
</file>