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sldIdLst>
    <p:sldId id="256" r:id="rId2"/>
    <p:sldId id="257" r:id="rId3"/>
    <p:sldId id="262" r:id="rId4"/>
    <p:sldId id="259" r:id="rId5"/>
    <p:sldId id="260" r:id="rId6"/>
    <p:sldId id="258" r:id="rId7"/>
    <p:sldId id="263" r:id="rId8"/>
    <p:sldId id="269" r:id="rId9"/>
    <p:sldId id="272" r:id="rId10"/>
    <p:sldId id="264" r:id="rId11"/>
    <p:sldId id="274" r:id="rId12"/>
    <p:sldId id="275" r:id="rId13"/>
    <p:sldId id="276" r:id="rId14"/>
    <p:sldId id="277" r:id="rId15"/>
    <p:sldId id="278" r:id="rId16"/>
    <p:sldId id="279" r:id="rId17"/>
    <p:sldId id="280" r:id="rId18"/>
    <p:sldId id="282" r:id="rId19"/>
    <p:sldId id="271" r:id="rId20"/>
    <p:sldId id="270" r:id="rId21"/>
    <p:sldId id="265" r:id="rId22"/>
    <p:sldId id="266" r:id="rId23"/>
    <p:sldId id="283" r:id="rId24"/>
    <p:sldId id="27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71" autoAdjust="0"/>
    <p:restoredTop sz="86410"/>
  </p:normalViewPr>
  <p:slideViewPr>
    <p:cSldViewPr snapToGrid="0">
      <p:cViewPr varScale="1">
        <p:scale>
          <a:sx n="39" d="100"/>
          <a:sy n="39" d="100"/>
        </p:scale>
        <p:origin x="84" y="450"/>
      </p:cViewPr>
      <p:guideLst/>
    </p:cSldViewPr>
  </p:slideViewPr>
  <p:outlineViewPr>
    <p:cViewPr>
      <p:scale>
        <a:sx n="33" d="100"/>
        <a:sy n="33" d="100"/>
      </p:scale>
      <p:origin x="0" y="-6966"/>
    </p:cViewPr>
  </p:outlineViewPr>
  <p:notesTextViewPr>
    <p:cViewPr>
      <p:scale>
        <a:sx n="150" d="100"/>
        <a:sy n="150" d="100"/>
      </p:scale>
      <p:origin x="0" y="0"/>
    </p:cViewPr>
  </p:notesTextViewPr>
  <p:notesViewPr>
    <p:cSldViewPr snapToGrid="0">
      <p:cViewPr varScale="1">
        <p:scale>
          <a:sx n="55" d="100"/>
          <a:sy n="55" d="100"/>
        </p:scale>
        <p:origin x="288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CE24D7-889C-42B3-9434-921740B1EBA3}" type="datetimeFigureOut">
              <a:rPr lang="en-US" smtClean="0"/>
              <a:t>10/27/2016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D16A7A-BAFC-477A-A022-E8EC37305882}" type="slidenum">
              <a:rPr lang="en-US" smtClean="0"/>
              <a:t>‹#›</a:t>
            </a:fld>
            <a:endParaRPr lang="en-US"/>
          </a:p>
        </p:txBody>
      </p:sp>
    </p:spTree>
    <p:extLst>
      <p:ext uri="{BB962C8B-B14F-4D97-AF65-F5344CB8AC3E}">
        <p14:creationId xmlns:p14="http://schemas.microsoft.com/office/powerpoint/2010/main" val="446763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probably all experienced</a:t>
            </a:r>
            <a:r>
              <a:rPr lang="en-US" baseline="0" dirty="0"/>
              <a:t> the situation when students are speaking pretty well, but they are not able to comprehend what they read, even if they understand when it is read to them.</a:t>
            </a:r>
          </a:p>
          <a:p>
            <a:r>
              <a:rPr lang="en-US" baseline="0" dirty="0"/>
              <a:t>So it seems obvious that we should put some focus on connecting oral and written skills, but they are mismatched making leveled textbooks difficult to use for some learners.</a:t>
            </a:r>
            <a:endParaRPr lang="en-US" dirty="0"/>
          </a:p>
        </p:txBody>
      </p:sp>
      <p:sp>
        <p:nvSpPr>
          <p:cNvPr id="4" name="Slide Number Placeholder 3"/>
          <p:cNvSpPr>
            <a:spLocks noGrp="1"/>
          </p:cNvSpPr>
          <p:nvPr>
            <p:ph type="sldNum" sz="quarter" idx="10"/>
          </p:nvPr>
        </p:nvSpPr>
        <p:spPr/>
        <p:txBody>
          <a:bodyPr/>
          <a:lstStyle/>
          <a:p>
            <a:fld id="{45D16A7A-BAFC-477A-A022-E8EC37305882}" type="slidenum">
              <a:rPr lang="en-US" smtClean="0"/>
              <a:t>1</a:t>
            </a:fld>
            <a:endParaRPr lang="en-US"/>
          </a:p>
        </p:txBody>
      </p:sp>
    </p:spTree>
    <p:extLst>
      <p:ext uri="{BB962C8B-B14F-4D97-AF65-F5344CB8AC3E}">
        <p14:creationId xmlns:p14="http://schemas.microsoft.com/office/powerpoint/2010/main" val="1049866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spcBef>
                <a:spcPct val="0"/>
              </a:spcBef>
              <a:defRPr/>
            </a:pPr>
            <a:r>
              <a:rPr lang="en-US" dirty="0"/>
              <a:t>“I always come to a complete</a:t>
            </a:r>
            <a:r>
              <a:rPr lang="en-US" baseline="0" dirty="0"/>
              <a:t> stop and I always look both ways.”</a:t>
            </a:r>
            <a:endParaRPr lang="en-US" dirty="0"/>
          </a:p>
        </p:txBody>
      </p:sp>
      <p:sp>
        <p:nvSpPr>
          <p:cNvPr id="4" name="Slide Number Placeholder 3"/>
          <p:cNvSpPr>
            <a:spLocks noGrp="1"/>
          </p:cNvSpPr>
          <p:nvPr>
            <p:ph type="sldNum" sz="quarter" idx="10"/>
          </p:nvPr>
        </p:nvSpPr>
        <p:spPr/>
        <p:txBody>
          <a:bodyPr/>
          <a:lstStyle/>
          <a:p>
            <a:fld id="{8D54E6E8-73C1-4679-8CC8-12F52B8481D9}" type="slidenum">
              <a:rPr lang="en-US" smtClean="0"/>
              <a:pPr/>
              <a:t>11</a:t>
            </a:fld>
            <a:endParaRPr lang="en-US"/>
          </a:p>
        </p:txBody>
      </p:sp>
      <p:sp>
        <p:nvSpPr>
          <p:cNvPr id="5" name="TextBox 4"/>
          <p:cNvSpPr txBox="1"/>
          <p:nvPr/>
        </p:nvSpPr>
        <p:spPr>
          <a:xfrm>
            <a:off x="5562600" y="4191000"/>
            <a:ext cx="317716" cy="369332"/>
          </a:xfrm>
          <a:prstGeom prst="rect">
            <a:avLst/>
          </a:prstGeom>
          <a:noFill/>
        </p:spPr>
        <p:txBody>
          <a:bodyPr wrap="none" rtlCol="0">
            <a:spAutoFit/>
          </a:bodyPr>
          <a:lstStyle/>
          <a:p>
            <a:r>
              <a:rPr lang="en-US" dirty="0"/>
              <a:t>B</a:t>
            </a:r>
          </a:p>
        </p:txBody>
      </p:sp>
    </p:spTree>
    <p:extLst>
      <p:ext uri="{BB962C8B-B14F-4D97-AF65-F5344CB8AC3E}">
        <p14:creationId xmlns:p14="http://schemas.microsoft.com/office/powerpoint/2010/main" val="2688367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 always stop at a red light. I never run a red light. Well, sometimes I run a red light if I am late to</a:t>
            </a:r>
            <a:r>
              <a:rPr lang="en-US" baseline="0" dirty="0"/>
              <a:t> work.”</a:t>
            </a:r>
          </a:p>
          <a:p>
            <a:endParaRPr lang="en-US" dirty="0"/>
          </a:p>
          <a:p>
            <a:r>
              <a:rPr lang="en-US" i="1" dirty="0"/>
              <a:t>Optional: If you have a watch, point to it and look worried.</a:t>
            </a:r>
          </a:p>
          <a:p>
            <a:endParaRPr lang="en-US" dirty="0"/>
          </a:p>
        </p:txBody>
      </p:sp>
      <p:sp>
        <p:nvSpPr>
          <p:cNvPr id="4" name="Slide Number Placeholder 3"/>
          <p:cNvSpPr>
            <a:spLocks noGrp="1"/>
          </p:cNvSpPr>
          <p:nvPr>
            <p:ph type="sldNum" sz="quarter" idx="10"/>
          </p:nvPr>
        </p:nvSpPr>
        <p:spPr/>
        <p:txBody>
          <a:bodyPr/>
          <a:lstStyle/>
          <a:p>
            <a:fld id="{8D54E6E8-73C1-4679-8CC8-12F52B8481D9}" type="slidenum">
              <a:rPr lang="en-US" smtClean="0"/>
              <a:pPr/>
              <a:t>12</a:t>
            </a:fld>
            <a:endParaRPr lang="en-US"/>
          </a:p>
        </p:txBody>
      </p:sp>
      <p:sp>
        <p:nvSpPr>
          <p:cNvPr id="5" name="TextBox 4"/>
          <p:cNvSpPr txBox="1"/>
          <p:nvPr/>
        </p:nvSpPr>
        <p:spPr>
          <a:xfrm>
            <a:off x="5562600" y="4191000"/>
            <a:ext cx="317716" cy="369332"/>
          </a:xfrm>
          <a:prstGeom prst="rect">
            <a:avLst/>
          </a:prstGeom>
          <a:noFill/>
        </p:spPr>
        <p:txBody>
          <a:bodyPr wrap="none" rtlCol="0">
            <a:spAutoFit/>
          </a:bodyPr>
          <a:lstStyle/>
          <a:p>
            <a:r>
              <a:rPr lang="en-US" dirty="0"/>
              <a:t>B</a:t>
            </a:r>
          </a:p>
        </p:txBody>
      </p:sp>
    </p:spTree>
    <p:extLst>
      <p:ext uri="{BB962C8B-B14F-4D97-AF65-F5344CB8AC3E}">
        <p14:creationId xmlns:p14="http://schemas.microsoft.com/office/powerpoint/2010/main" val="1608010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 am always careful in a school zone when I pick up my son from school. It is important not to drive too fast.”</a:t>
            </a:r>
          </a:p>
        </p:txBody>
      </p:sp>
      <p:sp>
        <p:nvSpPr>
          <p:cNvPr id="4" name="Slide Number Placeholder 3"/>
          <p:cNvSpPr>
            <a:spLocks noGrp="1"/>
          </p:cNvSpPr>
          <p:nvPr>
            <p:ph type="sldNum" sz="quarter" idx="10"/>
          </p:nvPr>
        </p:nvSpPr>
        <p:spPr/>
        <p:txBody>
          <a:bodyPr/>
          <a:lstStyle/>
          <a:p>
            <a:fld id="{8D54E6E8-73C1-4679-8CC8-12F52B8481D9}" type="slidenum">
              <a:rPr lang="en-US" smtClean="0"/>
              <a:pPr/>
              <a:t>13</a:t>
            </a:fld>
            <a:endParaRPr lang="en-US"/>
          </a:p>
        </p:txBody>
      </p:sp>
      <p:sp>
        <p:nvSpPr>
          <p:cNvPr id="5" name="TextBox 4"/>
          <p:cNvSpPr txBox="1"/>
          <p:nvPr/>
        </p:nvSpPr>
        <p:spPr>
          <a:xfrm>
            <a:off x="5562600" y="4191000"/>
            <a:ext cx="317716" cy="369332"/>
          </a:xfrm>
          <a:prstGeom prst="rect">
            <a:avLst/>
          </a:prstGeom>
          <a:noFill/>
        </p:spPr>
        <p:txBody>
          <a:bodyPr wrap="none" rtlCol="0">
            <a:spAutoFit/>
          </a:bodyPr>
          <a:lstStyle/>
          <a:p>
            <a:r>
              <a:rPr lang="en-US" dirty="0"/>
              <a:t>B</a:t>
            </a:r>
          </a:p>
        </p:txBody>
      </p:sp>
    </p:spTree>
    <p:extLst>
      <p:ext uri="{BB962C8B-B14F-4D97-AF65-F5344CB8AC3E}">
        <p14:creationId xmlns:p14="http://schemas.microsoft.com/office/powerpoint/2010/main" val="220294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“One time I ran a red light when I was late for work.”</a:t>
            </a:r>
          </a:p>
        </p:txBody>
      </p:sp>
      <p:sp>
        <p:nvSpPr>
          <p:cNvPr id="4" name="Slide Number Placeholder 3"/>
          <p:cNvSpPr>
            <a:spLocks noGrp="1"/>
          </p:cNvSpPr>
          <p:nvPr>
            <p:ph type="sldNum" sz="quarter" idx="10"/>
          </p:nvPr>
        </p:nvSpPr>
        <p:spPr/>
        <p:txBody>
          <a:bodyPr/>
          <a:lstStyle/>
          <a:p>
            <a:fld id="{8D54E6E8-73C1-4679-8CC8-12F52B8481D9}" type="slidenum">
              <a:rPr lang="en-US" smtClean="0"/>
              <a:pPr/>
              <a:t>14</a:t>
            </a:fld>
            <a:endParaRPr lang="en-US"/>
          </a:p>
        </p:txBody>
      </p:sp>
      <p:sp>
        <p:nvSpPr>
          <p:cNvPr id="5" name="TextBox 4"/>
          <p:cNvSpPr txBox="1"/>
          <p:nvPr/>
        </p:nvSpPr>
        <p:spPr>
          <a:xfrm>
            <a:off x="5562600" y="4191000"/>
            <a:ext cx="317716" cy="369332"/>
          </a:xfrm>
          <a:prstGeom prst="rect">
            <a:avLst/>
          </a:prstGeom>
          <a:noFill/>
        </p:spPr>
        <p:txBody>
          <a:bodyPr wrap="none" rtlCol="0">
            <a:spAutoFit/>
          </a:bodyPr>
          <a:lstStyle/>
          <a:p>
            <a:r>
              <a:rPr lang="en-US" dirty="0"/>
              <a:t>B</a:t>
            </a:r>
          </a:p>
        </p:txBody>
      </p:sp>
    </p:spTree>
    <p:extLst>
      <p:ext uri="{BB962C8B-B14F-4D97-AF65-F5344CB8AC3E}">
        <p14:creationId xmlns:p14="http://schemas.microsoft.com/office/powerpoint/2010/main" val="233755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police officer was there. He pulled me over for running the red light.”</a:t>
            </a:r>
          </a:p>
        </p:txBody>
      </p:sp>
      <p:sp>
        <p:nvSpPr>
          <p:cNvPr id="4" name="Slide Number Placeholder 3"/>
          <p:cNvSpPr>
            <a:spLocks noGrp="1"/>
          </p:cNvSpPr>
          <p:nvPr>
            <p:ph type="sldNum" sz="quarter" idx="10"/>
          </p:nvPr>
        </p:nvSpPr>
        <p:spPr/>
        <p:txBody>
          <a:bodyPr/>
          <a:lstStyle/>
          <a:p>
            <a:fld id="{8D54E6E8-73C1-4679-8CC8-12F52B8481D9}" type="slidenum">
              <a:rPr lang="en-US" smtClean="0"/>
              <a:pPr/>
              <a:t>15</a:t>
            </a:fld>
            <a:endParaRPr lang="en-US"/>
          </a:p>
        </p:txBody>
      </p:sp>
      <p:sp>
        <p:nvSpPr>
          <p:cNvPr id="5" name="TextBox 4"/>
          <p:cNvSpPr txBox="1"/>
          <p:nvPr/>
        </p:nvSpPr>
        <p:spPr>
          <a:xfrm>
            <a:off x="5562600" y="4191000"/>
            <a:ext cx="317716" cy="369332"/>
          </a:xfrm>
          <a:prstGeom prst="rect">
            <a:avLst/>
          </a:prstGeom>
          <a:noFill/>
        </p:spPr>
        <p:txBody>
          <a:bodyPr wrap="none" rtlCol="0">
            <a:spAutoFit/>
          </a:bodyPr>
          <a:lstStyle/>
          <a:p>
            <a:r>
              <a:rPr lang="en-US" dirty="0"/>
              <a:t>B</a:t>
            </a:r>
          </a:p>
        </p:txBody>
      </p:sp>
    </p:spTree>
    <p:extLst>
      <p:ext uri="{BB962C8B-B14F-4D97-AF65-F5344CB8AC3E}">
        <p14:creationId xmlns:p14="http://schemas.microsoft.com/office/powerpoint/2010/main" val="2393335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police officer asked to see my license and registration. Then he gave me a ticket.”</a:t>
            </a:r>
          </a:p>
          <a:p>
            <a:endParaRPr lang="en-US" dirty="0"/>
          </a:p>
          <a:p>
            <a:r>
              <a:rPr lang="en-US" i="1" dirty="0"/>
              <a:t>Optional: Show copies of a license and registration.</a:t>
            </a:r>
          </a:p>
        </p:txBody>
      </p:sp>
      <p:sp>
        <p:nvSpPr>
          <p:cNvPr id="4" name="Slide Number Placeholder 3"/>
          <p:cNvSpPr>
            <a:spLocks noGrp="1"/>
          </p:cNvSpPr>
          <p:nvPr>
            <p:ph type="sldNum" sz="quarter" idx="10"/>
          </p:nvPr>
        </p:nvSpPr>
        <p:spPr/>
        <p:txBody>
          <a:bodyPr/>
          <a:lstStyle/>
          <a:p>
            <a:fld id="{8D54E6E8-73C1-4679-8CC8-12F52B8481D9}" type="slidenum">
              <a:rPr lang="en-US" smtClean="0"/>
              <a:pPr/>
              <a:t>16</a:t>
            </a:fld>
            <a:endParaRPr lang="en-US"/>
          </a:p>
        </p:txBody>
      </p:sp>
      <p:sp>
        <p:nvSpPr>
          <p:cNvPr id="5" name="TextBox 4"/>
          <p:cNvSpPr txBox="1"/>
          <p:nvPr/>
        </p:nvSpPr>
        <p:spPr>
          <a:xfrm>
            <a:off x="5562600" y="4191000"/>
            <a:ext cx="317716" cy="369332"/>
          </a:xfrm>
          <a:prstGeom prst="rect">
            <a:avLst/>
          </a:prstGeom>
          <a:noFill/>
        </p:spPr>
        <p:txBody>
          <a:bodyPr wrap="none" rtlCol="0">
            <a:spAutoFit/>
          </a:bodyPr>
          <a:lstStyle/>
          <a:p>
            <a:r>
              <a:rPr lang="en-US" dirty="0"/>
              <a:t>B</a:t>
            </a:r>
          </a:p>
        </p:txBody>
      </p:sp>
    </p:spTree>
    <p:extLst>
      <p:ext uri="{BB962C8B-B14F-4D97-AF65-F5344CB8AC3E}">
        <p14:creationId xmlns:p14="http://schemas.microsoft.com/office/powerpoint/2010/main" val="3899634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 went home and paid the ticket. It is important</a:t>
            </a:r>
            <a:r>
              <a:rPr lang="en-US" baseline="0" dirty="0"/>
              <a:t> to pay the ticket early so it doesn’t cost more money later.”</a:t>
            </a:r>
          </a:p>
          <a:p>
            <a:endParaRPr lang="en-US" dirty="0"/>
          </a:p>
          <a:p>
            <a:r>
              <a:rPr lang="en-US" i="1" dirty="0"/>
              <a:t>Optional: Show a checkbook.</a:t>
            </a:r>
          </a:p>
        </p:txBody>
      </p:sp>
      <p:sp>
        <p:nvSpPr>
          <p:cNvPr id="4" name="Slide Number Placeholder 3"/>
          <p:cNvSpPr>
            <a:spLocks noGrp="1"/>
          </p:cNvSpPr>
          <p:nvPr>
            <p:ph type="sldNum" sz="quarter" idx="10"/>
          </p:nvPr>
        </p:nvSpPr>
        <p:spPr/>
        <p:txBody>
          <a:bodyPr/>
          <a:lstStyle/>
          <a:p>
            <a:fld id="{8D54E6E8-73C1-4679-8CC8-12F52B8481D9}" type="slidenum">
              <a:rPr lang="en-US" smtClean="0"/>
              <a:pPr/>
              <a:t>17</a:t>
            </a:fld>
            <a:endParaRPr lang="en-US"/>
          </a:p>
        </p:txBody>
      </p:sp>
      <p:sp>
        <p:nvSpPr>
          <p:cNvPr id="5" name="TextBox 4"/>
          <p:cNvSpPr txBox="1"/>
          <p:nvPr/>
        </p:nvSpPr>
        <p:spPr>
          <a:xfrm>
            <a:off x="5562600" y="4191000"/>
            <a:ext cx="317716" cy="369332"/>
          </a:xfrm>
          <a:prstGeom prst="rect">
            <a:avLst/>
          </a:prstGeom>
          <a:noFill/>
        </p:spPr>
        <p:txBody>
          <a:bodyPr wrap="none" rtlCol="0">
            <a:spAutoFit/>
          </a:bodyPr>
          <a:lstStyle/>
          <a:p>
            <a:r>
              <a:rPr lang="en-US" dirty="0"/>
              <a:t>B</a:t>
            </a:r>
          </a:p>
        </p:txBody>
      </p:sp>
    </p:spTree>
    <p:extLst>
      <p:ext uri="{BB962C8B-B14F-4D97-AF65-F5344CB8AC3E}">
        <p14:creationId xmlns:p14="http://schemas.microsoft.com/office/powerpoint/2010/main" val="1327924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Modeling all</a:t>
            </a:r>
            <a:r>
              <a:rPr lang="en-US" baseline="0" dirty="0"/>
              <a:t> of these</a:t>
            </a:r>
          </a:p>
          <a:p>
            <a:r>
              <a:rPr lang="en-US" baseline="0" dirty="0"/>
              <a:t>Back to basics for higher level student</a:t>
            </a:r>
            <a:endParaRPr lang="en-US" dirty="0"/>
          </a:p>
        </p:txBody>
      </p:sp>
      <p:sp>
        <p:nvSpPr>
          <p:cNvPr id="4" name="Slide Number Placeholder 3"/>
          <p:cNvSpPr>
            <a:spLocks noGrp="1"/>
          </p:cNvSpPr>
          <p:nvPr>
            <p:ph type="sldNum" sz="quarter" idx="10"/>
          </p:nvPr>
        </p:nvSpPr>
        <p:spPr/>
        <p:txBody>
          <a:bodyPr/>
          <a:lstStyle/>
          <a:p>
            <a:fld id="{45D16A7A-BAFC-477A-A022-E8EC37305882}" type="slidenum">
              <a:rPr lang="en-US" smtClean="0"/>
              <a:t>19</a:t>
            </a:fld>
            <a:endParaRPr lang="en-US"/>
          </a:p>
        </p:txBody>
      </p:sp>
    </p:spTree>
    <p:extLst>
      <p:ext uri="{BB962C8B-B14F-4D97-AF65-F5344CB8AC3E}">
        <p14:creationId xmlns:p14="http://schemas.microsoft.com/office/powerpoint/2010/main" val="3530023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needs to be relevant, with some way for students to connect the story to their lives</a:t>
            </a:r>
          </a:p>
          <a:p>
            <a:r>
              <a:rPr lang="en-US" dirty="0"/>
              <a:t>The Times in Plain English</a:t>
            </a:r>
            <a:r>
              <a:rPr lang="en-US" baseline="0" dirty="0"/>
              <a:t> also has audio</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5D16A7A-BAFC-477A-A022-E8EC37305882}" type="slidenum">
              <a:rPr lang="en-US" smtClean="0"/>
              <a:t>21</a:t>
            </a:fld>
            <a:endParaRPr lang="en-US"/>
          </a:p>
        </p:txBody>
      </p:sp>
    </p:spTree>
    <p:extLst>
      <p:ext uri="{BB962C8B-B14F-4D97-AF65-F5344CB8AC3E}">
        <p14:creationId xmlns:p14="http://schemas.microsoft.com/office/powerpoint/2010/main" val="264148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from Carrie Sell’s “Reading, Writing and Relationships”</a:t>
            </a:r>
            <a:r>
              <a:rPr lang="en-US" baseline="0" dirty="0"/>
              <a:t> </a:t>
            </a:r>
            <a:endParaRPr lang="en-US" dirty="0"/>
          </a:p>
        </p:txBody>
      </p:sp>
      <p:sp>
        <p:nvSpPr>
          <p:cNvPr id="4" name="Slide Number Placeholder 3"/>
          <p:cNvSpPr>
            <a:spLocks noGrp="1"/>
          </p:cNvSpPr>
          <p:nvPr>
            <p:ph type="sldNum" sz="quarter" idx="10"/>
          </p:nvPr>
        </p:nvSpPr>
        <p:spPr/>
        <p:txBody>
          <a:bodyPr/>
          <a:lstStyle/>
          <a:p>
            <a:fld id="{45D16A7A-BAFC-477A-A022-E8EC37305882}" type="slidenum">
              <a:rPr lang="en-US" smtClean="0"/>
              <a:t>22</a:t>
            </a:fld>
            <a:endParaRPr lang="en-US"/>
          </a:p>
        </p:txBody>
      </p:sp>
    </p:spTree>
    <p:extLst>
      <p:ext uri="{BB962C8B-B14F-4D97-AF65-F5344CB8AC3E}">
        <p14:creationId xmlns:p14="http://schemas.microsoft.com/office/powerpoint/2010/main" val="2405259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students tell</a:t>
            </a:r>
            <a:r>
              <a:rPr lang="en-US" baseline="0" dirty="0"/>
              <a:t> me in English that they want to “start from the beginning” because they don’t read and write it. This either means that they do not have literacy in their native language, or they are just saying they don’t understand English rules enough to decode reading, spelling, etc.</a:t>
            </a:r>
          </a:p>
        </p:txBody>
      </p:sp>
      <p:sp>
        <p:nvSpPr>
          <p:cNvPr id="4" name="Slide Number Placeholder 3"/>
          <p:cNvSpPr>
            <a:spLocks noGrp="1"/>
          </p:cNvSpPr>
          <p:nvPr>
            <p:ph type="sldNum" sz="quarter" idx="10"/>
          </p:nvPr>
        </p:nvSpPr>
        <p:spPr/>
        <p:txBody>
          <a:bodyPr/>
          <a:lstStyle/>
          <a:p>
            <a:fld id="{45D16A7A-BAFC-477A-A022-E8EC37305882}" type="slidenum">
              <a:rPr lang="en-US" smtClean="0"/>
              <a:t>3</a:t>
            </a:fld>
            <a:endParaRPr lang="en-US"/>
          </a:p>
        </p:txBody>
      </p:sp>
    </p:spTree>
    <p:extLst>
      <p:ext uri="{BB962C8B-B14F-4D97-AF65-F5344CB8AC3E}">
        <p14:creationId xmlns:p14="http://schemas.microsoft.com/office/powerpoint/2010/main" val="1786133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“Huntley (1992) argues that the following types of L1 literacy background should be considered in adult ESL education: preliterate, non-literate, semiliterate, and non-Roman alphabet literate.”</a:t>
            </a:r>
          </a:p>
          <a:p>
            <a:pPr eaLnBrk="1" hangingPunct="1">
              <a:spcBef>
                <a:spcPct val="0"/>
              </a:spcBef>
              <a:buFont typeface="Arial" pitchFamily="34" charset="0"/>
              <a:buNone/>
            </a:pPr>
            <a:endParaRPr lang="en-US" b="0" baseline="0" dirty="0"/>
          </a:p>
          <a:p>
            <a:pPr eaLnBrk="1" hangingPunct="1">
              <a:spcBef>
                <a:spcPct val="0"/>
              </a:spcBef>
              <a:buFont typeface="Arial" pitchFamily="34" charset="0"/>
              <a:buChar char="•"/>
            </a:pPr>
            <a:r>
              <a:rPr lang="en-US" b="0" baseline="0" dirty="0"/>
              <a:t>From English Forward: Highlight the following points, advancing the slide one circle at a time:</a:t>
            </a:r>
          </a:p>
          <a:p>
            <a:pPr eaLnBrk="1" hangingPunct="1">
              <a:spcBef>
                <a:spcPct val="0"/>
              </a:spcBef>
              <a:buFont typeface="Arial" pitchFamily="34" charset="0"/>
              <a:buNone/>
            </a:pPr>
            <a:endParaRPr lang="en-US" b="1" baseline="0" dirty="0"/>
          </a:p>
          <a:p>
            <a:pPr lvl="1" eaLnBrk="1" hangingPunct="1">
              <a:spcBef>
                <a:spcPct val="0"/>
              </a:spcBef>
              <a:buFont typeface="Arial" pitchFamily="34" charset="0"/>
              <a:buNone/>
            </a:pPr>
            <a:r>
              <a:rPr lang="en-US" b="1" baseline="0" dirty="0"/>
              <a:t>Years of schooling: </a:t>
            </a:r>
            <a:r>
              <a:rPr lang="en-US" b="0" baseline="0" dirty="0"/>
              <a:t>A person’s educational background is the factor that weighs most heavily in determining how quickly they will advance and the level of support they’ll need along the way. Students with more schooling in their home countries will progress more quickly than those with less, and the more schooling a student has, the more quickly they will become bored with learning the basic life skills others  need to learn.</a:t>
            </a:r>
          </a:p>
          <a:p>
            <a:pPr eaLnBrk="1" hangingPunct="1">
              <a:spcBef>
                <a:spcPct val="0"/>
              </a:spcBef>
              <a:buFont typeface="Arial" pitchFamily="34" charset="0"/>
              <a:buNone/>
            </a:pPr>
            <a:endParaRPr lang="en-US" b="0" baseline="0" dirty="0"/>
          </a:p>
          <a:p>
            <a:pPr lvl="1" eaLnBrk="1" hangingPunct="1">
              <a:spcBef>
                <a:spcPct val="0"/>
              </a:spcBef>
              <a:buFont typeface="Arial" pitchFamily="34" charset="0"/>
              <a:buNone/>
            </a:pPr>
            <a:r>
              <a:rPr lang="en-US" b="1" baseline="0" dirty="0"/>
              <a:t>Native language literacy: </a:t>
            </a:r>
            <a:r>
              <a:rPr lang="en-US" b="0" baseline="0" dirty="0"/>
              <a:t>Some may speak English well because they picked it up on the street but may never have received a formal education. These students will struggle with reading and writing. </a:t>
            </a:r>
          </a:p>
          <a:p>
            <a:pPr eaLnBrk="1" hangingPunct="1">
              <a:spcBef>
                <a:spcPct val="0"/>
              </a:spcBef>
              <a:buFont typeface="Arial" pitchFamily="34" charset="0"/>
              <a:buNone/>
            </a:pPr>
            <a:endParaRPr lang="en-US" b="0" baseline="0" dirty="0"/>
          </a:p>
          <a:p>
            <a:pPr lvl="1" eaLnBrk="1" hangingPunct="1">
              <a:spcBef>
                <a:spcPct val="0"/>
              </a:spcBef>
              <a:buFont typeface="Arial" pitchFamily="34" charset="0"/>
              <a:buNone/>
            </a:pPr>
            <a:r>
              <a:rPr lang="en-US" b="1" baseline="0" dirty="0"/>
              <a:t>Literacy in English:</a:t>
            </a:r>
            <a:r>
              <a:rPr lang="en-US" b="0" baseline="0" dirty="0"/>
              <a:t> </a:t>
            </a:r>
            <a:r>
              <a:rPr lang="en-US" dirty="0"/>
              <a:t>Still others may have learned to read English in their home countries but they may never have learned to speak the language.</a:t>
            </a:r>
          </a:p>
          <a:p>
            <a:pPr lvl="1" eaLnBrk="1" hangingPunct="1">
              <a:spcBef>
                <a:spcPct val="0"/>
              </a:spcBef>
              <a:buFont typeface="Arial" pitchFamily="34" charset="0"/>
              <a:buNone/>
            </a:pPr>
            <a:endParaRPr lang="en-US" dirty="0"/>
          </a:p>
          <a:p>
            <a:pPr lvl="1" eaLnBrk="1" hangingPunct="1">
              <a:spcBef>
                <a:spcPct val="0"/>
              </a:spcBef>
              <a:buFont typeface="Arial" pitchFamily="34" charset="0"/>
              <a:buNone/>
            </a:pPr>
            <a:r>
              <a:rPr lang="en-US" b="1" dirty="0"/>
              <a:t>Exposure to English outside class: </a:t>
            </a:r>
            <a:r>
              <a:rPr lang="en-US" b="0" baseline="0" dirty="0"/>
              <a:t>For those who have been exposed to English outside of class, their oral communication skills will progress more quickly than those with less exposure.  </a:t>
            </a:r>
          </a:p>
          <a:p>
            <a:pPr lvl="1" eaLnBrk="1" hangingPunct="1">
              <a:spcBef>
                <a:spcPct val="0"/>
              </a:spcBef>
              <a:buFont typeface="Calibri" pitchFamily="34" charset="0"/>
              <a:buChar cha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D16A7A-BAFC-477A-A022-E8EC37305882}" type="slidenum">
              <a:rPr lang="en-US" smtClean="0"/>
              <a:t>4</a:t>
            </a:fld>
            <a:endParaRPr lang="en-US"/>
          </a:p>
        </p:txBody>
      </p:sp>
    </p:spTree>
    <p:extLst>
      <p:ext uri="{BB962C8B-B14F-4D97-AF65-F5344CB8AC3E}">
        <p14:creationId xmlns:p14="http://schemas.microsoft.com/office/powerpoint/2010/main" val="2354724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Why was literacy a “new field” in adult education the 1990s in the U.S.?</a:t>
            </a:r>
            <a:r>
              <a:rPr lang="en-US" sz="1200" kern="1200" baseline="0" dirty="0">
                <a:solidFill>
                  <a:schemeClr val="tx1"/>
                </a:solidFill>
                <a:effectLst/>
                <a:latin typeface="+mn-lt"/>
                <a:ea typeface="+mn-ea"/>
                <a:cs typeface="+mn-cs"/>
              </a:rPr>
              <a:t> Reference to Heide study. </a:t>
            </a:r>
            <a:r>
              <a:rPr lang="en-US" sz="1200" kern="1200" dirty="0">
                <a:solidFill>
                  <a:schemeClr val="tx1"/>
                </a:solidFill>
                <a:effectLst/>
                <a:latin typeface="+mn-lt"/>
                <a:ea typeface="+mn-ea"/>
                <a:cs typeface="+mn-cs"/>
              </a:rPr>
              <a:t>Because of which immigrants started coming to the U.S. In the 1970s, it was immigrants from Southeast Asia. In the 80s, it was refugees from Central America, who did not have access to formal education.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Interagency</a:t>
            </a:r>
            <a:r>
              <a:rPr lang="en-US" sz="1200" kern="1200" baseline="0" dirty="0">
                <a:solidFill>
                  <a:schemeClr val="tx1"/>
                </a:solidFill>
                <a:effectLst/>
                <a:latin typeface="+mn-lt"/>
                <a:ea typeface="+mn-ea"/>
                <a:cs typeface="+mn-cs"/>
              </a:rPr>
              <a:t> Literacy Council Report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 2007 there were 3.9 million Texans eligible for adult education services. A little over half a million Texans eligible for adult education had an educational level at fourth grade or below, and most of them required ESL training. There were over one million Texans whose educational levels ranged from fifth to eighth grade, about half of whom required ESL. </a:t>
            </a:r>
            <a:r>
              <a:rPr lang="en-US" sz="1200" kern="1200" dirty="0">
                <a:solidFill>
                  <a:schemeClr val="tx1"/>
                </a:solidFill>
                <a:effectLst/>
                <a:latin typeface="+mn-lt"/>
                <a:ea typeface="+mn-ea"/>
                <a:cs typeface="+mn-cs"/>
              </a:rPr>
              <a:t>(2012)</a:t>
            </a:r>
          </a:p>
          <a:p>
            <a:endParaRPr lang="en-US" dirty="0"/>
          </a:p>
        </p:txBody>
      </p:sp>
      <p:sp>
        <p:nvSpPr>
          <p:cNvPr id="4" name="Slide Number Placeholder 3"/>
          <p:cNvSpPr>
            <a:spLocks noGrp="1"/>
          </p:cNvSpPr>
          <p:nvPr>
            <p:ph type="sldNum" sz="quarter" idx="10"/>
          </p:nvPr>
        </p:nvSpPr>
        <p:spPr/>
        <p:txBody>
          <a:bodyPr/>
          <a:lstStyle/>
          <a:p>
            <a:fld id="{45D16A7A-BAFC-477A-A022-E8EC37305882}" type="slidenum">
              <a:rPr lang="en-US" smtClean="0"/>
              <a:t>5</a:t>
            </a:fld>
            <a:endParaRPr lang="en-US"/>
          </a:p>
        </p:txBody>
      </p:sp>
    </p:spTree>
    <p:extLst>
      <p:ext uri="{BB962C8B-B14F-4D97-AF65-F5344CB8AC3E}">
        <p14:creationId xmlns:p14="http://schemas.microsoft.com/office/powerpoint/2010/main" val="4239445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who score at least</a:t>
            </a:r>
            <a:r>
              <a:rPr lang="en-US" baseline="0" dirty="0"/>
              <a:t> SPL 4 are able to: </a:t>
            </a:r>
          </a:p>
          <a:p>
            <a:r>
              <a:rPr lang="en-US" baseline="0" dirty="0"/>
              <a:t>Students with less than 9 years of formal education normally have some holes in their general knowledge and not much exposure to native language books in adulthood.</a:t>
            </a:r>
          </a:p>
          <a:p>
            <a:r>
              <a:rPr lang="en-US" baseline="0" dirty="0"/>
              <a:t>If they are literate in their first language, they will be able to relate to some grammatical structures if L1 is similar to English with tenses, punctuation, similar parts of speech.</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Assumption is that students are at least semi-literate </a:t>
            </a:r>
            <a:r>
              <a:rPr lang="en-US" sz="1200" kern="1200" dirty="0">
                <a:solidFill>
                  <a:schemeClr val="tx1"/>
                </a:solidFill>
                <a:effectLst/>
                <a:latin typeface="+mn-lt"/>
                <a:ea typeface="+mn-ea"/>
                <a:cs typeface="+mn-cs"/>
              </a:rPr>
              <a:t>“Huntley (1992) argues that the following types of L1 literacy background should be considered in adult ESL education: preliterate, </a:t>
            </a:r>
            <a:r>
              <a:rPr lang="en-US" sz="1200" kern="1200" dirty="0" err="1">
                <a:solidFill>
                  <a:schemeClr val="tx1"/>
                </a:solidFill>
                <a:effectLst/>
                <a:latin typeface="+mn-lt"/>
                <a:ea typeface="+mn-ea"/>
                <a:cs typeface="+mn-cs"/>
              </a:rPr>
              <a:t>nonliterate</a:t>
            </a:r>
            <a:r>
              <a:rPr lang="en-US" sz="1200" kern="1200" dirty="0">
                <a:solidFill>
                  <a:schemeClr val="tx1"/>
                </a:solidFill>
                <a:effectLst/>
                <a:latin typeface="+mn-lt"/>
                <a:ea typeface="+mn-ea"/>
                <a:cs typeface="+mn-cs"/>
              </a:rPr>
              <a:t>, semiliterate, and non-Roman alphabet literate.”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5D16A7A-BAFC-477A-A022-E8EC37305882}" type="slidenum">
              <a:rPr lang="en-US" smtClean="0"/>
              <a:t>6</a:t>
            </a:fld>
            <a:endParaRPr lang="en-US"/>
          </a:p>
        </p:txBody>
      </p:sp>
    </p:spTree>
    <p:extLst>
      <p:ext uri="{BB962C8B-B14F-4D97-AF65-F5344CB8AC3E}">
        <p14:creationId xmlns:p14="http://schemas.microsoft.com/office/powerpoint/2010/main" val="1173029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writing adults practice in "real-life." This approach has been challenged extensively. There is now a growing consensus that "real life" reading should be the starting point rather than the ending point of teaching initial literacy and that skills such as phonics should be used as a tool in helping learners understand the "print" they see around them.” (Huntley 1992?)</a:t>
            </a:r>
          </a:p>
          <a:p>
            <a:endParaRPr lang="en-US" dirty="0"/>
          </a:p>
          <a:p>
            <a:r>
              <a:rPr lang="en-US" dirty="0"/>
              <a:t>This</a:t>
            </a:r>
            <a:r>
              <a:rPr lang="en-US" baseline="0" dirty="0"/>
              <a:t> presentation focuses on reading, which naturally leads to writing (note taking, free writing with journals, responding to prompts, brainstorming, writing summaries, writing a new ending to a story, BEING CREATIVE with language.</a:t>
            </a:r>
            <a:endParaRPr lang="en-US" dirty="0"/>
          </a:p>
        </p:txBody>
      </p:sp>
      <p:sp>
        <p:nvSpPr>
          <p:cNvPr id="4" name="Slide Number Placeholder 3"/>
          <p:cNvSpPr>
            <a:spLocks noGrp="1"/>
          </p:cNvSpPr>
          <p:nvPr>
            <p:ph type="sldNum" sz="quarter" idx="10"/>
          </p:nvPr>
        </p:nvSpPr>
        <p:spPr/>
        <p:txBody>
          <a:bodyPr/>
          <a:lstStyle/>
          <a:p>
            <a:fld id="{45D16A7A-BAFC-477A-A022-E8EC37305882}" type="slidenum">
              <a:rPr lang="en-US" smtClean="0"/>
              <a:t>7</a:t>
            </a:fld>
            <a:endParaRPr lang="en-US"/>
          </a:p>
        </p:txBody>
      </p:sp>
    </p:spTree>
    <p:extLst>
      <p:ext uri="{BB962C8B-B14F-4D97-AF65-F5344CB8AC3E}">
        <p14:creationId xmlns:p14="http://schemas.microsoft.com/office/powerpoint/2010/main" val="3153177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can</a:t>
            </a:r>
            <a:r>
              <a:rPr lang="en-US" baseline="0" dirty="0"/>
              <a:t> we do to help students with strategies when comprehension breaks down?</a:t>
            </a:r>
          </a:p>
          <a:p>
            <a:endParaRPr lang="en-US" baseline="0" dirty="0"/>
          </a:p>
          <a:p>
            <a:r>
              <a:rPr lang="en-US" baseline="0" dirty="0"/>
              <a:t>Often with new ESL teachers who have not received a lot of training, they will assume that their students are reading when they do round robin reading aloud, but a lot of times, those students are just sounding out the words and not comprehending what they are saying.</a:t>
            </a:r>
            <a:endParaRPr lang="en-US" dirty="0"/>
          </a:p>
        </p:txBody>
      </p:sp>
      <p:sp>
        <p:nvSpPr>
          <p:cNvPr id="4" name="Slide Number Placeholder 3"/>
          <p:cNvSpPr>
            <a:spLocks noGrp="1"/>
          </p:cNvSpPr>
          <p:nvPr>
            <p:ph type="sldNum" sz="quarter" idx="10"/>
          </p:nvPr>
        </p:nvSpPr>
        <p:spPr/>
        <p:txBody>
          <a:bodyPr/>
          <a:lstStyle/>
          <a:p>
            <a:fld id="{45D16A7A-BAFC-477A-A022-E8EC37305882}" type="slidenum">
              <a:rPr lang="en-US" smtClean="0"/>
              <a:t>8</a:t>
            </a:fld>
            <a:endParaRPr lang="en-US"/>
          </a:p>
        </p:txBody>
      </p:sp>
    </p:spTree>
    <p:extLst>
      <p:ext uri="{BB962C8B-B14F-4D97-AF65-F5344CB8AC3E}">
        <p14:creationId xmlns:p14="http://schemas.microsoft.com/office/powerpoint/2010/main" val="723631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person trainings with opportunities to try out teaching strategies might be available to you like Adult Basic Literacy Forward, developed by the Literacy Coalition of Central Texas.</a:t>
            </a:r>
          </a:p>
          <a:p>
            <a:r>
              <a:rPr lang="en-US" baseline="0" dirty="0"/>
              <a:t>What is available in your area?</a:t>
            </a:r>
            <a:endParaRPr lang="en-US" dirty="0"/>
          </a:p>
        </p:txBody>
      </p:sp>
      <p:sp>
        <p:nvSpPr>
          <p:cNvPr id="4" name="Slide Number Placeholder 3"/>
          <p:cNvSpPr>
            <a:spLocks noGrp="1"/>
          </p:cNvSpPr>
          <p:nvPr>
            <p:ph type="sldNum" sz="quarter" idx="10"/>
          </p:nvPr>
        </p:nvSpPr>
        <p:spPr/>
        <p:txBody>
          <a:bodyPr/>
          <a:lstStyle/>
          <a:p>
            <a:fld id="{45D16A7A-BAFC-477A-A022-E8EC37305882}" type="slidenum">
              <a:rPr lang="en-US" smtClean="0"/>
              <a:t>9</a:t>
            </a:fld>
            <a:endParaRPr lang="en-US"/>
          </a:p>
        </p:txBody>
      </p:sp>
    </p:spTree>
    <p:extLst>
      <p:ext uri="{BB962C8B-B14F-4D97-AF65-F5344CB8AC3E}">
        <p14:creationId xmlns:p14="http://schemas.microsoft.com/office/powerpoint/2010/main" val="2305027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examples</a:t>
            </a:r>
            <a:r>
              <a:rPr lang="en-US" baseline="0" dirty="0"/>
              <a:t> of each strategy and mention Adult Basic Literacy Forward and English Forward</a:t>
            </a:r>
          </a:p>
          <a:p>
            <a:endParaRPr lang="en-US" baseline="0" dirty="0"/>
          </a:p>
          <a:p>
            <a:r>
              <a:rPr lang="en-US" baseline="0" dirty="0"/>
              <a:t>Using pictures – small amounts of text related to each picture in order to facilitate comprehension and form images</a:t>
            </a:r>
          </a:p>
          <a:p>
            <a:endParaRPr lang="en-US" dirty="0"/>
          </a:p>
          <a:p>
            <a:r>
              <a:rPr lang="en-US" dirty="0"/>
              <a:t>Predicting –</a:t>
            </a:r>
            <a:r>
              <a:rPr lang="en-US" baseline="0" dirty="0"/>
              <a:t> pre-reading exercise that is included in most textbooks, but sometimes overlooked as a way to connect and engage students with the reading.</a:t>
            </a:r>
          </a:p>
          <a:p>
            <a:endParaRPr lang="en-US" baseline="0" dirty="0"/>
          </a:p>
          <a:p>
            <a:r>
              <a:rPr lang="en-US" baseline="0" dirty="0"/>
              <a:t>LEA</a:t>
            </a:r>
          </a:p>
          <a:p>
            <a:endParaRPr lang="en-US" baseline="0" dirty="0"/>
          </a:p>
          <a:p>
            <a:r>
              <a:rPr lang="en-US" baseline="0" dirty="0"/>
              <a:t>Using music – Use songs students know and give them a way to connect to the written lyrics.</a:t>
            </a:r>
            <a:endParaRPr lang="en-US" dirty="0"/>
          </a:p>
        </p:txBody>
      </p:sp>
      <p:sp>
        <p:nvSpPr>
          <p:cNvPr id="4" name="Slide Number Placeholder 3"/>
          <p:cNvSpPr>
            <a:spLocks noGrp="1"/>
          </p:cNvSpPr>
          <p:nvPr>
            <p:ph type="sldNum" sz="quarter" idx="10"/>
          </p:nvPr>
        </p:nvSpPr>
        <p:spPr/>
        <p:txBody>
          <a:bodyPr/>
          <a:lstStyle/>
          <a:p>
            <a:fld id="{45D16A7A-BAFC-477A-A022-E8EC37305882}" type="slidenum">
              <a:rPr lang="en-US" smtClean="0"/>
              <a:t>10</a:t>
            </a:fld>
            <a:endParaRPr lang="en-US"/>
          </a:p>
        </p:txBody>
      </p:sp>
    </p:spTree>
    <p:extLst>
      <p:ext uri="{BB962C8B-B14F-4D97-AF65-F5344CB8AC3E}">
        <p14:creationId xmlns:p14="http://schemas.microsoft.com/office/powerpoint/2010/main" val="465511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23BF71-38B7-8642-BFCE-EDAE9BD0CBAF}" type="datetimeFigureOut">
              <a:rPr lang="en-US" dirty="0"/>
              <a:t>10/27/2016</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B025CB-9D18-264E-A945-2D020344C9DA}" type="datetimeFigureOut">
              <a:rPr lang="en-US" dirty="0"/>
              <a:t>10/27/2016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7EFB6C-7E96-8F41-8872-189CA1C59F84}" type="datetimeFigureOut">
              <a:rPr lang="en-US" dirty="0"/>
              <a:t>10/27/2016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981CDE-9BE7-C544-8ACB-7077DFC4270F}" type="datetimeFigureOut">
              <a:rPr lang="en-US" dirty="0"/>
              <a:t>10/27/2016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5BA285-9698-1B45-8319-D90A8C63F150}" type="datetimeFigureOut">
              <a:rPr lang="en-US" dirty="0"/>
              <a:t>10/27/2016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86CD42-43FF-B740-998F-DCC3802C4CE3}" type="datetimeFigureOut">
              <a:rPr lang="en-US" dirty="0"/>
              <a:t>10/27/2016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34695" y="2824269"/>
            <a:ext cx="4608576"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54792" y="2821491"/>
            <a:ext cx="4608576"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A0FFBD-2EE4-8547-BBAE-A1AC91C8D77E}" type="datetimeFigureOut">
              <a:rPr lang="en-US" dirty="0"/>
              <a:t>10/27/2016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5A2352-D7AC-F242-9256-A4477BCBF354}" type="datetimeFigureOut">
              <a:rPr lang="en-US" dirty="0"/>
              <a:t>10/27/2016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CFC6A-9AE6-404D-9FDD-168B477B9C90}" type="datetimeFigureOut">
              <a:rPr lang="en-US" dirty="0"/>
              <a:t>10/27/2016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CFCDFD-B4CF-A241-8D71-E814B10BEAF4}" type="datetimeFigureOut">
              <a:rPr lang="en-US" dirty="0"/>
              <a:t>10/27/2016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26A7B589-FD4B-7E46-869A-CBADC5FC564E}" type="datetimeFigureOut">
              <a:rPr lang="en-US" dirty="0"/>
              <a:t>10/27/2016</a:t>
            </a:fld>
            <a:endParaRPr lang="en-US" dirty="0"/>
          </a:p>
        </p:txBody>
      </p:sp>
      <p:sp>
        <p:nvSpPr>
          <p:cNvPr id="6" name="Footer Placeholder 5"/>
          <p:cNvSpPr>
            <a:spLocks noGrp="1"/>
          </p:cNvSpPr>
          <p:nvPr>
            <p:ph type="ftr" sz="quarter" idx="11"/>
          </p:nvPr>
        </p:nvSpPr>
        <p:spPr>
          <a:xfrm>
            <a:off x="1534910" y="318640"/>
            <a:ext cx="5453475"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CD8A92E-5FF9-8143-81B3-CCB531513398}" type="datetimeFigureOut">
              <a:rPr lang="en-US" dirty="0"/>
              <a:t>10/27/2016</a:t>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changeagent.nelrc.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www.thetimesinplainenglish.com/" TargetMode="External"/><Relationship Id="rId4" Type="http://schemas.openxmlformats.org/officeDocument/2006/relationships/hyperlink" Target="http://www.newreaderspress.com/news-for-you-online"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twc.state.tx.us/files/partners/texas-interagency-literacy-council-report-twc.pdf" TargetMode="External"/><Relationship Id="rId2" Type="http://schemas.openxmlformats.org/officeDocument/2006/relationships/hyperlink" Target="http://www.unicef.org/infobycountry/mexico_statistics.ht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jdebrosse@willread.or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49499" y="802298"/>
            <a:ext cx="8705353" cy="2541431"/>
          </a:xfrm>
        </p:spPr>
        <p:txBody>
          <a:bodyPr anchor="ctr">
            <a:normAutofit/>
          </a:bodyPr>
          <a:lstStyle/>
          <a:p>
            <a:r>
              <a:rPr lang="en-US" sz="3600" b="1" dirty="0"/>
              <a:t>Connecting Oral and Written English for Adult ESL Students</a:t>
            </a:r>
            <a:br>
              <a:rPr lang="en-US" sz="3600" b="1" dirty="0"/>
            </a:br>
            <a:r>
              <a:rPr lang="en-US" sz="3600" b="1" dirty="0"/>
              <a:t/>
            </a:r>
            <a:br>
              <a:rPr lang="en-US" sz="3600" b="1" dirty="0"/>
            </a:br>
            <a:r>
              <a:rPr lang="en-US" sz="2000" b="1" dirty="0">
                <a:latin typeface="Lucida Handwriting" panose="03010101010101010101" pitchFamily="66" charset="0"/>
              </a:rPr>
              <a:t>The Writing is on the Wall</a:t>
            </a:r>
            <a:endParaRPr lang="en-US" sz="3600" dirty="0"/>
          </a:p>
        </p:txBody>
      </p:sp>
      <p:sp>
        <p:nvSpPr>
          <p:cNvPr id="3" name="Subtitle 2"/>
          <p:cNvSpPr>
            <a:spLocks noGrp="1"/>
          </p:cNvSpPr>
          <p:nvPr>
            <p:ph type="subTitle" idx="1"/>
          </p:nvPr>
        </p:nvSpPr>
        <p:spPr>
          <a:xfrm>
            <a:off x="2349498" y="3531204"/>
            <a:ext cx="8705353" cy="1243996"/>
          </a:xfrm>
        </p:spPr>
        <p:txBody>
          <a:bodyPr>
            <a:normAutofit fontScale="62500" lnSpcReduction="20000"/>
          </a:bodyPr>
          <a:lstStyle/>
          <a:p>
            <a:endParaRPr lang="en-US" cap="none" dirty="0"/>
          </a:p>
          <a:p>
            <a:r>
              <a:rPr lang="en-US" sz="2900" cap="none" dirty="0"/>
              <a:t>Karen Green, El </a:t>
            </a:r>
            <a:r>
              <a:rPr lang="en-US" sz="2900" cap="none" dirty="0" err="1"/>
              <a:t>Buen</a:t>
            </a:r>
            <a:r>
              <a:rPr lang="en-US" sz="2900" cap="none" dirty="0"/>
              <a:t> </a:t>
            </a:r>
            <a:r>
              <a:rPr lang="en-US" sz="2900" cap="none" dirty="0" err="1"/>
              <a:t>Samaritano</a:t>
            </a:r>
            <a:endParaRPr lang="en-US" sz="2900" cap="none" dirty="0"/>
          </a:p>
          <a:p>
            <a:r>
              <a:rPr lang="en-US" sz="2900" cap="none" dirty="0"/>
              <a:t>Justin </a:t>
            </a:r>
            <a:r>
              <a:rPr lang="en-US" sz="2900" cap="none" dirty="0" err="1"/>
              <a:t>DeBrosse</a:t>
            </a:r>
            <a:r>
              <a:rPr lang="en-US" sz="2900" cap="none" dirty="0"/>
              <a:t>, Literacy Coalition of Central Texas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2741" y="4775200"/>
            <a:ext cx="2667000" cy="1025769"/>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r="52580"/>
          <a:stretch/>
        </p:blipFill>
        <p:spPr>
          <a:xfrm>
            <a:off x="1360406" y="4973946"/>
            <a:ext cx="2591468" cy="827023"/>
          </a:xfrm>
          <a:prstGeom prst="rect">
            <a:avLst/>
          </a:prstGeom>
        </p:spPr>
      </p:pic>
    </p:spTree>
    <p:extLst>
      <p:ext uri="{BB962C8B-B14F-4D97-AF65-F5344CB8AC3E}">
        <p14:creationId xmlns:p14="http://schemas.microsoft.com/office/powerpoint/2010/main" val="3610996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Teaching Strategies for Connecting Oral and Written English through Explicit Instruction and Modeling</a:t>
            </a:r>
          </a:p>
        </p:txBody>
      </p:sp>
      <p:sp>
        <p:nvSpPr>
          <p:cNvPr id="3" name="Content Placeholder 2"/>
          <p:cNvSpPr>
            <a:spLocks noGrp="1"/>
          </p:cNvSpPr>
          <p:nvPr>
            <p:ph idx="1"/>
          </p:nvPr>
        </p:nvSpPr>
        <p:spPr/>
        <p:txBody>
          <a:bodyPr>
            <a:normAutofit/>
          </a:bodyPr>
          <a:lstStyle/>
          <a:p>
            <a:r>
              <a:rPr lang="en-US" dirty="0"/>
              <a:t>Using pictures/picture stories</a:t>
            </a:r>
          </a:p>
          <a:p>
            <a:r>
              <a:rPr lang="en-US" dirty="0" err="1"/>
              <a:t>Powerpoint</a:t>
            </a:r>
            <a:endParaRPr lang="en-US" dirty="0"/>
          </a:p>
          <a:p>
            <a:r>
              <a:rPr lang="en-US" dirty="0"/>
              <a:t>Predicting</a:t>
            </a:r>
          </a:p>
          <a:p>
            <a:r>
              <a:rPr lang="en-US" dirty="0"/>
              <a:t>Language Experience Approach</a:t>
            </a:r>
          </a:p>
          <a:p>
            <a:r>
              <a:rPr lang="en-US" dirty="0"/>
              <a:t>Using music</a:t>
            </a:r>
          </a:p>
          <a:p>
            <a:r>
              <a:rPr lang="en-US" dirty="0"/>
              <a:t>Using monolingual English dictionaries</a:t>
            </a:r>
          </a:p>
          <a:p>
            <a:r>
              <a:rPr lang="en-US" dirty="0"/>
              <a:t>Choral and echo reading</a:t>
            </a:r>
          </a:p>
        </p:txBody>
      </p:sp>
    </p:spTree>
    <p:extLst>
      <p:ext uri="{BB962C8B-B14F-4D97-AF65-F5344CB8AC3E}">
        <p14:creationId xmlns:p14="http://schemas.microsoft.com/office/powerpoint/2010/main" val="2809596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Volunteer\Dropbox\Curriculum - Jessica\••FINAL-1.15.13••\Supplemental HR pdfs\PPT\PulledOver\jpg\PulledOverPPT11.jpg"/>
          <p:cNvPicPr>
            <a:picLocks noChangeAspect="1" noChangeArrowheads="1"/>
          </p:cNvPicPr>
          <p:nvPr/>
        </p:nvPicPr>
        <p:blipFill>
          <a:blip r:embed="rId3" cstate="print"/>
          <a:srcRect/>
          <a:stretch>
            <a:fillRect/>
          </a:stretch>
        </p:blipFill>
        <p:spPr bwMode="auto">
          <a:xfrm>
            <a:off x="1570494" y="0"/>
            <a:ext cx="9144000" cy="6137329"/>
          </a:xfrm>
          <a:prstGeom prst="rect">
            <a:avLst/>
          </a:prstGeom>
          <a:noFill/>
        </p:spPr>
      </p:pic>
    </p:spTree>
    <p:extLst>
      <p:ext uri="{BB962C8B-B14F-4D97-AF65-F5344CB8AC3E}">
        <p14:creationId xmlns:p14="http://schemas.microsoft.com/office/powerpoint/2010/main" val="754038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39499" y="0"/>
            <a:ext cx="9144000" cy="6090834"/>
          </a:xfrm>
          <a:prstGeom prst="rect">
            <a:avLst/>
          </a:prstGeom>
          <a:noFill/>
        </p:spPr>
      </p:pic>
    </p:spTree>
    <p:extLst>
      <p:ext uri="{BB962C8B-B14F-4D97-AF65-F5344CB8AC3E}">
        <p14:creationId xmlns:p14="http://schemas.microsoft.com/office/powerpoint/2010/main" val="302881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Volunteer\Dropbox\Curriculum - Jessica\••FINAL-1.15.13••\Supplemental HR pdfs\PPT\PulledOver\jpg\PulledOverPPT13.jpg"/>
          <p:cNvPicPr>
            <a:picLocks noChangeAspect="1" noChangeArrowheads="1"/>
          </p:cNvPicPr>
          <p:nvPr/>
        </p:nvPicPr>
        <p:blipFill>
          <a:blip r:embed="rId3" cstate="print"/>
          <a:srcRect/>
          <a:stretch>
            <a:fillRect/>
          </a:stretch>
        </p:blipFill>
        <p:spPr bwMode="auto">
          <a:xfrm>
            <a:off x="1524000" y="0"/>
            <a:ext cx="9144000" cy="6106332"/>
          </a:xfrm>
          <a:prstGeom prst="rect">
            <a:avLst/>
          </a:prstGeom>
          <a:noFill/>
        </p:spPr>
      </p:pic>
    </p:spTree>
    <p:extLst>
      <p:ext uri="{BB962C8B-B14F-4D97-AF65-F5344CB8AC3E}">
        <p14:creationId xmlns:p14="http://schemas.microsoft.com/office/powerpoint/2010/main" val="4292931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24000" y="0"/>
            <a:ext cx="9144000" cy="6152827"/>
          </a:xfrm>
          <a:prstGeom prst="rect">
            <a:avLst/>
          </a:prstGeom>
          <a:noFill/>
        </p:spPr>
      </p:pic>
    </p:spTree>
    <p:extLst>
      <p:ext uri="{BB962C8B-B14F-4D97-AF65-F5344CB8AC3E}">
        <p14:creationId xmlns:p14="http://schemas.microsoft.com/office/powerpoint/2010/main" val="1720025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24000" y="0"/>
            <a:ext cx="9144000" cy="6121831"/>
          </a:xfrm>
          <a:prstGeom prst="rect">
            <a:avLst/>
          </a:prstGeom>
          <a:noFill/>
        </p:spPr>
      </p:pic>
    </p:spTree>
    <p:extLst>
      <p:ext uri="{BB962C8B-B14F-4D97-AF65-F5344CB8AC3E}">
        <p14:creationId xmlns:p14="http://schemas.microsoft.com/office/powerpoint/2010/main" val="853104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Volunteer\Dropbox\Curriculum - Jessica\••FINAL-1.15.13••\Supplemental HR pdfs\PPT\PulledOver\jpg\PulledOverPPT16.jpg"/>
          <p:cNvPicPr>
            <a:picLocks noChangeAspect="1" noChangeArrowheads="1"/>
          </p:cNvPicPr>
          <p:nvPr/>
        </p:nvPicPr>
        <p:blipFill>
          <a:blip r:embed="rId3" cstate="print"/>
          <a:srcRect/>
          <a:stretch>
            <a:fillRect/>
          </a:stretch>
        </p:blipFill>
        <p:spPr bwMode="auto">
          <a:xfrm>
            <a:off x="1524000" y="0"/>
            <a:ext cx="9144000" cy="6137329"/>
          </a:xfrm>
          <a:prstGeom prst="rect">
            <a:avLst/>
          </a:prstGeom>
          <a:noFill/>
        </p:spPr>
      </p:pic>
    </p:spTree>
    <p:extLst>
      <p:ext uri="{BB962C8B-B14F-4D97-AF65-F5344CB8AC3E}">
        <p14:creationId xmlns:p14="http://schemas.microsoft.com/office/powerpoint/2010/main" val="1151939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Volunteer\Dropbox\Curriculum - Jessica\••FINAL-1.15.13••\Supplemental HR pdfs\PPT\PulledOver\jpg\PulledOverPPT17.jpg"/>
          <p:cNvPicPr>
            <a:picLocks noChangeAspect="1" noChangeArrowheads="1"/>
          </p:cNvPicPr>
          <p:nvPr/>
        </p:nvPicPr>
        <p:blipFill>
          <a:blip r:embed="rId3" cstate="print"/>
          <a:srcRect/>
          <a:stretch>
            <a:fillRect/>
          </a:stretch>
        </p:blipFill>
        <p:spPr bwMode="auto">
          <a:xfrm>
            <a:off x="1524000" y="0"/>
            <a:ext cx="9144000" cy="6137329"/>
          </a:xfrm>
          <a:prstGeom prst="rect">
            <a:avLst/>
          </a:prstGeom>
          <a:noFill/>
        </p:spPr>
      </p:pic>
    </p:spTree>
    <p:extLst>
      <p:ext uri="{BB962C8B-B14F-4D97-AF65-F5344CB8AC3E}">
        <p14:creationId xmlns:p14="http://schemas.microsoft.com/office/powerpoint/2010/main" val="122809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332854" y="232475"/>
            <a:ext cx="8942522" cy="5840456"/>
          </a:xfrm>
        </p:spPr>
      </p:pic>
    </p:spTree>
    <p:extLst>
      <p:ext uri="{BB962C8B-B14F-4D97-AF65-F5344CB8AC3E}">
        <p14:creationId xmlns:p14="http://schemas.microsoft.com/office/powerpoint/2010/main" val="1395665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Sweat the Small Stuff</a:t>
            </a:r>
          </a:p>
        </p:txBody>
      </p:sp>
      <p:sp>
        <p:nvSpPr>
          <p:cNvPr id="3" name="Content Placeholder 2"/>
          <p:cNvSpPr>
            <a:spLocks noGrp="1"/>
          </p:cNvSpPr>
          <p:nvPr>
            <p:ph idx="1"/>
          </p:nvPr>
        </p:nvSpPr>
        <p:spPr/>
        <p:txBody>
          <a:bodyPr/>
          <a:lstStyle/>
          <a:p>
            <a:r>
              <a:rPr lang="en-US" dirty="0"/>
              <a:t>Phonics – word families, word endings</a:t>
            </a:r>
          </a:p>
          <a:p>
            <a:r>
              <a:rPr lang="en-US" dirty="0"/>
              <a:t>Spelling – rules and exceptions</a:t>
            </a:r>
          </a:p>
          <a:p>
            <a:r>
              <a:rPr lang="en-US" dirty="0"/>
              <a:t>Pronunciation – syllables, silent letters, </a:t>
            </a:r>
          </a:p>
          <a:p>
            <a:r>
              <a:rPr lang="en-US" dirty="0"/>
              <a:t>Inflection – showing emotion, when asking a question or showing preference</a:t>
            </a:r>
          </a:p>
          <a:p>
            <a:r>
              <a:rPr lang="en-US" dirty="0"/>
              <a:t>Punctuation – for effect, to show beginning and end, to link words</a:t>
            </a:r>
          </a:p>
          <a:p>
            <a:r>
              <a:rPr lang="en-US" dirty="0"/>
              <a:t>Grammar and syntax</a:t>
            </a:r>
          </a:p>
        </p:txBody>
      </p:sp>
    </p:spTree>
    <p:extLst>
      <p:ext uri="{BB962C8B-B14F-4D97-AF65-F5344CB8AC3E}">
        <p14:creationId xmlns:p14="http://schemas.microsoft.com/office/powerpoint/2010/main" val="3495991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hɪl</a:t>
            </a:r>
            <a:r>
              <a:rPr lang="en-US" dirty="0"/>
              <a:t> vs. </a:t>
            </a:r>
            <a:r>
              <a:rPr lang="en-US" dirty="0" err="1"/>
              <a:t>hi:l</a:t>
            </a:r>
            <a:endParaRPr lang="en-US" dirty="0"/>
          </a:p>
        </p:txBody>
      </p:sp>
      <p:sp>
        <p:nvSpPr>
          <p:cNvPr id="3" name="Content Placeholder 2"/>
          <p:cNvSpPr>
            <a:spLocks noGrp="1"/>
          </p:cNvSpPr>
          <p:nvPr>
            <p:ph idx="1"/>
          </p:nvPr>
        </p:nvSpPr>
        <p:spPr/>
        <p:txBody>
          <a:bodyPr/>
          <a:lstStyle/>
          <a:p>
            <a:pPr marL="0" indent="0" algn="ctr">
              <a:buNone/>
            </a:pPr>
            <a:r>
              <a:rPr lang="en-US" sz="2800" dirty="0"/>
              <a:t>He stood on the _______ and looked at the valley below.</a:t>
            </a:r>
          </a:p>
          <a:p>
            <a:endParaRPr lang="en-US" dirty="0"/>
          </a:p>
        </p:txBody>
      </p:sp>
      <p:pic>
        <p:nvPicPr>
          <p:cNvPr id="6" name="Picture 5"/>
          <p:cNvPicPr>
            <a:picLocks noChangeAspect="1"/>
          </p:cNvPicPr>
          <p:nvPr/>
        </p:nvPicPr>
        <p:blipFill>
          <a:blip r:embed="rId2"/>
          <a:stretch>
            <a:fillRect/>
          </a:stretch>
        </p:blipFill>
        <p:spPr>
          <a:xfrm>
            <a:off x="1534696" y="3466095"/>
            <a:ext cx="2295525" cy="2000250"/>
          </a:xfrm>
          <a:prstGeom prst="rect">
            <a:avLst/>
          </a:prstGeom>
        </p:spPr>
      </p:pic>
      <p:pic>
        <p:nvPicPr>
          <p:cNvPr id="7" name="Picture 6" descr="Stickman by nicubunu - Blue stick man figure illustrating various ..."/>
          <p:cNvPicPr>
            <a:picLocks noChangeAspect="1"/>
          </p:cNvPicPr>
          <p:nvPr/>
        </p:nvPicPr>
        <p:blipFill>
          <a:blip r:embed="rId3"/>
          <a:stretch>
            <a:fillRect/>
          </a:stretch>
        </p:blipFill>
        <p:spPr>
          <a:xfrm>
            <a:off x="1627460" y="2675420"/>
            <a:ext cx="926792" cy="957924"/>
          </a:xfrm>
          <a:prstGeom prst="rect">
            <a:avLst/>
          </a:prstGeom>
        </p:spPr>
      </p:pic>
      <p:sp>
        <p:nvSpPr>
          <p:cNvPr id="8" name="TextBox 7"/>
          <p:cNvSpPr txBox="1"/>
          <p:nvPr/>
        </p:nvSpPr>
        <p:spPr>
          <a:xfrm>
            <a:off x="4590243" y="3154382"/>
            <a:ext cx="1126435" cy="830997"/>
          </a:xfrm>
          <a:prstGeom prst="rect">
            <a:avLst/>
          </a:prstGeom>
          <a:noFill/>
        </p:spPr>
        <p:txBody>
          <a:bodyPr wrap="square" rtlCol="0">
            <a:spAutoFit/>
          </a:bodyPr>
          <a:lstStyle/>
          <a:p>
            <a:r>
              <a:rPr lang="en-US" sz="4800" dirty="0"/>
              <a:t>?</a:t>
            </a:r>
          </a:p>
        </p:txBody>
      </p:sp>
      <p:pic>
        <p:nvPicPr>
          <p:cNvPr id="9" name="Picture 8"/>
          <p:cNvPicPr>
            <a:picLocks noChangeAspect="1"/>
          </p:cNvPicPr>
          <p:nvPr/>
        </p:nvPicPr>
        <p:blipFill>
          <a:blip r:embed="rId4"/>
          <a:stretch>
            <a:fillRect/>
          </a:stretch>
        </p:blipFill>
        <p:spPr>
          <a:xfrm>
            <a:off x="6611816" y="2636609"/>
            <a:ext cx="4771504" cy="2680979"/>
          </a:xfrm>
          <a:prstGeom prst="rect">
            <a:avLst/>
          </a:prstGeom>
        </p:spPr>
      </p:pic>
    </p:spTree>
    <p:extLst>
      <p:ext uri="{BB962C8B-B14F-4D97-AF65-F5344CB8AC3E}">
        <p14:creationId xmlns:p14="http://schemas.microsoft.com/office/powerpoint/2010/main" val="161244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Brain Movies – A Sign of Comprehension</a:t>
            </a:r>
          </a:p>
        </p:txBody>
      </p:sp>
      <p:sp>
        <p:nvSpPr>
          <p:cNvPr id="3" name="Content Placeholder 2"/>
          <p:cNvSpPr>
            <a:spLocks noGrp="1"/>
          </p:cNvSpPr>
          <p:nvPr>
            <p:ph idx="1"/>
          </p:nvPr>
        </p:nvSpPr>
        <p:spPr/>
        <p:txBody>
          <a:bodyPr>
            <a:normAutofit/>
          </a:bodyPr>
          <a:lstStyle/>
          <a:p>
            <a:pPr lvl="0"/>
            <a:r>
              <a:rPr lang="en-US" dirty="0"/>
              <a:t>Select a text with vivid language to read aloud.</a:t>
            </a:r>
          </a:p>
          <a:p>
            <a:pPr lvl="0"/>
            <a:r>
              <a:rPr lang="en-US" dirty="0"/>
              <a:t>Introduce new words before reading. Connect to images or websites.</a:t>
            </a:r>
          </a:p>
          <a:p>
            <a:pPr lvl="0"/>
            <a:r>
              <a:rPr lang="en-US" dirty="0"/>
              <a:t>Connect to what students know</a:t>
            </a:r>
          </a:p>
          <a:p>
            <a:pPr lvl="0"/>
            <a:r>
              <a:rPr lang="en-US" dirty="0"/>
              <a:t>Invite students to create a movie in their heads to go with what you read</a:t>
            </a:r>
          </a:p>
          <a:p>
            <a:pPr lvl="0"/>
            <a:r>
              <a:rPr lang="en-US" dirty="0"/>
              <a:t>Have students retell the story from what they remember </a:t>
            </a:r>
          </a:p>
          <a:p>
            <a:pPr lvl="0"/>
            <a:endParaRPr lang="en-US" dirty="0"/>
          </a:p>
          <a:p>
            <a:pPr marL="0" lvl="0" indent="0">
              <a:buNone/>
            </a:pPr>
            <a:r>
              <a:rPr lang="en-US" dirty="0"/>
              <a:t>					from Edutopia.com</a:t>
            </a:r>
          </a:p>
          <a:p>
            <a:endParaRPr lang="en-US" dirty="0"/>
          </a:p>
        </p:txBody>
      </p:sp>
    </p:spTree>
    <p:extLst>
      <p:ext uri="{BB962C8B-B14F-4D97-AF65-F5344CB8AC3E}">
        <p14:creationId xmlns:p14="http://schemas.microsoft.com/office/powerpoint/2010/main" val="720939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for Teaching Reading</a:t>
            </a:r>
          </a:p>
        </p:txBody>
      </p:sp>
      <p:sp>
        <p:nvSpPr>
          <p:cNvPr id="3" name="Content Placeholder 2"/>
          <p:cNvSpPr>
            <a:spLocks noGrp="1"/>
          </p:cNvSpPr>
          <p:nvPr>
            <p:ph idx="1"/>
          </p:nvPr>
        </p:nvSpPr>
        <p:spPr/>
        <p:txBody>
          <a:bodyPr>
            <a:normAutofit fontScale="92500" lnSpcReduction="20000"/>
          </a:bodyPr>
          <a:lstStyle/>
          <a:p>
            <a:r>
              <a:rPr lang="en-US" dirty="0">
                <a:hlinkClick r:id="rId3"/>
              </a:rPr>
              <a:t>The Change Agent</a:t>
            </a:r>
            <a:r>
              <a:rPr lang="en-US" dirty="0"/>
              <a:t> – Adult Education newspaper for social justice</a:t>
            </a:r>
          </a:p>
          <a:p>
            <a:r>
              <a:rPr lang="en-US" dirty="0"/>
              <a:t>New Readers Press/</a:t>
            </a:r>
            <a:r>
              <a:rPr lang="en-US" dirty="0" err="1"/>
              <a:t>ProLiteracy</a:t>
            </a:r>
            <a:r>
              <a:rPr lang="en-US" dirty="0"/>
              <a:t> </a:t>
            </a:r>
            <a:r>
              <a:rPr lang="en-US" dirty="0">
                <a:hlinkClick r:id="rId4"/>
              </a:rPr>
              <a:t>News for You</a:t>
            </a:r>
            <a:endParaRPr lang="en-US" dirty="0"/>
          </a:p>
          <a:p>
            <a:r>
              <a:rPr lang="en-US" dirty="0">
                <a:hlinkClick r:id="rId5"/>
              </a:rPr>
              <a:t>The Times in Plain English</a:t>
            </a:r>
            <a:endParaRPr lang="en-US" dirty="0"/>
          </a:p>
          <a:p>
            <a:r>
              <a:rPr lang="en-US" dirty="0"/>
              <a:t>Voice of America News</a:t>
            </a:r>
          </a:p>
          <a:p>
            <a:r>
              <a:rPr lang="en-US" u="sng" dirty="0"/>
              <a:t>True Stories </a:t>
            </a:r>
            <a:r>
              <a:rPr lang="en-US" dirty="0"/>
              <a:t>series from Pearson Education</a:t>
            </a:r>
          </a:p>
          <a:p>
            <a:r>
              <a:rPr lang="en-US" u="sng" dirty="0"/>
              <a:t>From Reading to Writing </a:t>
            </a:r>
            <a:r>
              <a:rPr lang="en-US" dirty="0"/>
              <a:t>from Pearson Education</a:t>
            </a:r>
          </a:p>
          <a:p>
            <a:r>
              <a:rPr lang="en-US" dirty="0"/>
              <a:t>Illustrated non-fiction children’s stories</a:t>
            </a:r>
          </a:p>
          <a:p>
            <a:r>
              <a:rPr lang="en-US" dirty="0"/>
              <a:t>Adult non-fiction with inspiring stories of struggle</a:t>
            </a:r>
          </a:p>
          <a:p>
            <a:endParaRPr lang="en-US" dirty="0"/>
          </a:p>
        </p:txBody>
      </p:sp>
    </p:spTree>
    <p:extLst>
      <p:ext uri="{BB962C8B-B14F-4D97-AF65-F5344CB8AC3E}">
        <p14:creationId xmlns:p14="http://schemas.microsoft.com/office/powerpoint/2010/main" val="3156215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Aloud and Book Clubs</a:t>
            </a:r>
          </a:p>
        </p:txBody>
      </p:sp>
      <p:sp>
        <p:nvSpPr>
          <p:cNvPr id="3" name="Content Placeholder 2"/>
          <p:cNvSpPr>
            <a:spLocks noGrp="1"/>
          </p:cNvSpPr>
          <p:nvPr>
            <p:ph idx="1"/>
          </p:nvPr>
        </p:nvSpPr>
        <p:spPr/>
        <p:txBody>
          <a:bodyPr/>
          <a:lstStyle/>
          <a:p>
            <a:r>
              <a:rPr lang="en-US" dirty="0"/>
              <a:t>Practice reading with expression to model intonation, emotion, phrasing</a:t>
            </a:r>
          </a:p>
          <a:p>
            <a:r>
              <a:rPr lang="en-US" dirty="0"/>
              <a:t>Ask for opinions while you read</a:t>
            </a:r>
          </a:p>
          <a:p>
            <a:r>
              <a:rPr lang="en-US" dirty="0"/>
              <a:t>Getting the gist builds confidence</a:t>
            </a:r>
          </a:p>
          <a:p>
            <a:r>
              <a:rPr lang="en-US" dirty="0"/>
              <a:t>Reading, Writing, and Relationships</a:t>
            </a:r>
          </a:p>
          <a:p>
            <a:endParaRPr lang="en-US" dirty="0"/>
          </a:p>
        </p:txBody>
      </p:sp>
    </p:spTree>
    <p:extLst>
      <p:ext uri="{BB962C8B-B14F-4D97-AF65-F5344CB8AC3E}">
        <p14:creationId xmlns:p14="http://schemas.microsoft.com/office/powerpoint/2010/main" val="2385687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92500" lnSpcReduction="20000"/>
          </a:bodyPr>
          <a:lstStyle/>
          <a:p>
            <a:r>
              <a:rPr lang="en-US" dirty="0"/>
              <a:t>Center for Applied Linguistics (</a:t>
            </a:r>
            <a:r>
              <a:rPr lang="en-US"/>
              <a:t>2003). </a:t>
            </a:r>
            <a:r>
              <a:rPr lang="en-US" dirty="0"/>
              <a:t>“Reading and Adult English Language Learners: A Review of the Research</a:t>
            </a:r>
            <a:r>
              <a:rPr lang="en-US" dirty="0">
                <a:hlinkClick r:id="rId2"/>
              </a:rPr>
              <a:t>”</a:t>
            </a:r>
          </a:p>
          <a:p>
            <a:r>
              <a:rPr lang="en-US" dirty="0"/>
              <a:t>http://www.unicef.org/infobycountry/mexico_statistics.htm</a:t>
            </a:r>
            <a:endParaRPr lang="en-US" dirty="0">
              <a:hlinkClick r:id="rId3"/>
            </a:endParaRPr>
          </a:p>
          <a:p>
            <a:r>
              <a:rPr lang="en-US" dirty="0"/>
              <a:t>http://www.twc.state.tx.us/files/partners/texas-interagency-literacy-council-report-twc.pdf</a:t>
            </a:r>
          </a:p>
          <a:p>
            <a:r>
              <a:rPr lang="en-US" dirty="0"/>
              <a:t>Literacy Coalition of Central Texas, English Forward Training</a:t>
            </a:r>
          </a:p>
          <a:p>
            <a:r>
              <a:rPr lang="en-US" dirty="0"/>
              <a:t>Wrigley, H. (2008) “The What Works Study: Instruction, Literacy and Language Learning for Adult ESL Literacy Students” from http://www.literacywork.com/</a:t>
            </a:r>
          </a:p>
          <a:p>
            <a:r>
              <a:rPr lang="en-US" dirty="0"/>
              <a:t>“Reading, Writing and Relationships” Carrie </a:t>
            </a:r>
            <a:r>
              <a:rPr lang="en-US" dirty="0" err="1"/>
              <a:t>Stell</a:t>
            </a:r>
            <a:r>
              <a:rPr lang="en-US" dirty="0"/>
              <a:t>, Grayson College </a:t>
            </a:r>
          </a:p>
        </p:txBody>
      </p:sp>
    </p:spTree>
    <p:extLst>
      <p:ext uri="{BB962C8B-B14F-4D97-AF65-F5344CB8AC3E}">
        <p14:creationId xmlns:p14="http://schemas.microsoft.com/office/powerpoint/2010/main" val="681731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87569"/>
            <a:ext cx="8561747" cy="2541431"/>
          </a:xfrm>
        </p:spPr>
        <p:txBody>
          <a:bodyPr anchor="ctr">
            <a:normAutofit/>
          </a:bodyPr>
          <a:lstStyle/>
          <a:p>
            <a:r>
              <a:rPr lang="en-US" sz="4000" dirty="0"/>
              <a:t>Thank you</a:t>
            </a:r>
          </a:p>
        </p:txBody>
      </p:sp>
      <p:sp>
        <p:nvSpPr>
          <p:cNvPr id="4" name="Content Placeholder 4"/>
          <p:cNvSpPr>
            <a:spLocks noGrp="1"/>
          </p:cNvSpPr>
          <p:nvPr>
            <p:ph type="subTitle" idx="1"/>
          </p:nvPr>
        </p:nvSpPr>
        <p:spPr>
          <a:xfrm>
            <a:off x="387458" y="3343729"/>
            <a:ext cx="4355023" cy="229765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baseline="0">
                <a:solidFill>
                  <a:srgbClr val="414042"/>
                </a:solidFill>
                <a:latin typeface="Neutraface 2 Text Book" panose="020B0503020202020102"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baseline="0">
                <a:solidFill>
                  <a:srgbClr val="414042"/>
                </a:solidFill>
                <a:latin typeface="Neutraface 2 Text Book" panose="020B0503020202020102"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baseline="0">
                <a:solidFill>
                  <a:srgbClr val="414042"/>
                </a:solidFill>
                <a:latin typeface="Neutraface 2 Text Book" panose="020B0503020202020102"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baseline="0">
                <a:solidFill>
                  <a:srgbClr val="414042"/>
                </a:solidFill>
                <a:latin typeface="Neutraface 2 Text Book" panose="020B0503020202020102"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baseline="0">
                <a:solidFill>
                  <a:srgbClr val="414042"/>
                </a:solidFill>
                <a:latin typeface="Neutraface 2 Text Book" panose="020B0503020202020102" pitchFamily="34" charset="0"/>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None/>
            </a:pPr>
            <a:r>
              <a:rPr lang="en-US" sz="2000" cap="none" dirty="0">
                <a:latin typeface="+mn-lt"/>
              </a:rPr>
              <a:t>Justin DeBrosse</a:t>
            </a:r>
          </a:p>
          <a:p>
            <a:pPr marL="0" indent="0">
              <a:buNone/>
            </a:pPr>
            <a:r>
              <a:rPr lang="en-US" sz="2000" cap="none" dirty="0">
                <a:latin typeface="+mn-lt"/>
              </a:rPr>
              <a:t>Director of Instructional Quality</a:t>
            </a:r>
          </a:p>
          <a:p>
            <a:pPr marL="0" indent="0">
              <a:buNone/>
            </a:pPr>
            <a:r>
              <a:rPr lang="en-US" sz="2000" cap="none" dirty="0">
                <a:latin typeface="+mn-lt"/>
              </a:rPr>
              <a:t>Literacy Coalition of Central Texas</a:t>
            </a:r>
          </a:p>
          <a:p>
            <a:pPr marL="0" indent="0">
              <a:buNone/>
            </a:pPr>
            <a:r>
              <a:rPr lang="en-US" sz="2000" cap="none" dirty="0">
                <a:latin typeface="+mn-lt"/>
                <a:hlinkClick r:id="rId2"/>
              </a:rPr>
              <a:t>jdebrosse@willread.org</a:t>
            </a:r>
            <a:endParaRPr lang="en-US" sz="2000" cap="none" dirty="0">
              <a:latin typeface="+mn-lt"/>
            </a:endParaRPr>
          </a:p>
          <a:p>
            <a:pPr marL="0" indent="0">
              <a:buNone/>
            </a:pPr>
            <a:r>
              <a:rPr lang="en-US" sz="2000" cap="none" dirty="0">
                <a:latin typeface="+mn-lt"/>
              </a:rPr>
              <a:t>(512) 326-8655 x.104</a:t>
            </a:r>
          </a:p>
          <a:p>
            <a:pPr>
              <a:buNone/>
            </a:pPr>
            <a:endParaRPr lang="en-US" dirty="0"/>
          </a:p>
        </p:txBody>
      </p:sp>
      <p:sp>
        <p:nvSpPr>
          <p:cNvPr id="5" name="Content Placeholder 4"/>
          <p:cNvSpPr>
            <a:spLocks noGrp="1"/>
          </p:cNvSpPr>
          <p:nvPr/>
        </p:nvSpPr>
        <p:spPr>
          <a:xfrm>
            <a:off x="6468403" y="3343729"/>
            <a:ext cx="4400630" cy="261850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baseline="0">
                <a:solidFill>
                  <a:srgbClr val="414042"/>
                </a:solidFill>
                <a:latin typeface="Neutraface 2 Text Book" panose="020B0503020202020102"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baseline="0">
                <a:solidFill>
                  <a:srgbClr val="414042"/>
                </a:solidFill>
                <a:latin typeface="Neutraface 2 Text Book" panose="020B0503020202020102"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baseline="0">
                <a:solidFill>
                  <a:srgbClr val="414042"/>
                </a:solidFill>
                <a:latin typeface="Neutraface 2 Text Book" panose="020B0503020202020102"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baseline="0">
                <a:solidFill>
                  <a:srgbClr val="414042"/>
                </a:solidFill>
                <a:latin typeface="Neutraface 2 Text Book" panose="020B0503020202020102"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baseline="0">
                <a:solidFill>
                  <a:srgbClr val="414042"/>
                </a:solidFill>
                <a:latin typeface="Neutraface 2 Text Book" panose="020B0503020202020102" pitchFamily="34" charset="0"/>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nSpc>
                <a:spcPct val="120000"/>
              </a:lnSpc>
              <a:buClr>
                <a:schemeClr val="accent1"/>
              </a:buClr>
              <a:buSzPct val="100000"/>
              <a:buNone/>
            </a:pPr>
            <a:r>
              <a:rPr lang="en-US" sz="2000" dirty="0">
                <a:latin typeface="+mn-lt"/>
              </a:rPr>
              <a:t>Karen Green</a:t>
            </a:r>
          </a:p>
          <a:p>
            <a:pPr marL="0" indent="0">
              <a:lnSpc>
                <a:spcPct val="120000"/>
              </a:lnSpc>
              <a:buClr>
                <a:schemeClr val="accent1"/>
              </a:buClr>
              <a:buSzPct val="100000"/>
              <a:buNone/>
            </a:pPr>
            <a:r>
              <a:rPr lang="en-US" sz="2000" dirty="0">
                <a:latin typeface="+mn-lt"/>
              </a:rPr>
              <a:t>Family Literacy Manager</a:t>
            </a:r>
          </a:p>
          <a:p>
            <a:pPr marL="0" indent="0">
              <a:lnSpc>
                <a:spcPct val="120000"/>
              </a:lnSpc>
              <a:buClr>
                <a:schemeClr val="accent1"/>
              </a:buClr>
              <a:buSzPct val="100000"/>
              <a:buNone/>
            </a:pPr>
            <a:r>
              <a:rPr lang="en-US" sz="2000" dirty="0">
                <a:latin typeface="+mn-lt"/>
              </a:rPr>
              <a:t>El </a:t>
            </a:r>
            <a:r>
              <a:rPr lang="en-US" sz="2000" dirty="0" err="1">
                <a:latin typeface="+mn-lt"/>
              </a:rPr>
              <a:t>Buen</a:t>
            </a:r>
            <a:r>
              <a:rPr lang="en-US" sz="2000" dirty="0">
                <a:latin typeface="+mn-lt"/>
              </a:rPr>
              <a:t> </a:t>
            </a:r>
            <a:r>
              <a:rPr lang="en-US" sz="2000" dirty="0" err="1">
                <a:latin typeface="+mn-lt"/>
              </a:rPr>
              <a:t>Samaritano</a:t>
            </a:r>
            <a:r>
              <a:rPr lang="en-US" sz="2000" dirty="0">
                <a:latin typeface="+mn-lt"/>
              </a:rPr>
              <a:t>, Austin</a:t>
            </a:r>
          </a:p>
          <a:p>
            <a:pPr marL="0" indent="0">
              <a:lnSpc>
                <a:spcPct val="120000"/>
              </a:lnSpc>
              <a:buClr>
                <a:schemeClr val="accent1"/>
              </a:buClr>
              <a:buSzPct val="100000"/>
              <a:buNone/>
            </a:pPr>
            <a:r>
              <a:rPr lang="en-US" sz="2000" dirty="0">
                <a:latin typeface="+mn-lt"/>
              </a:rPr>
              <a:t>kgreen@elbuen.org</a:t>
            </a:r>
          </a:p>
          <a:p>
            <a:pPr marL="0" indent="0">
              <a:lnSpc>
                <a:spcPct val="120000"/>
              </a:lnSpc>
              <a:buClr>
                <a:schemeClr val="accent1"/>
              </a:buClr>
              <a:buSzPct val="100000"/>
              <a:buNone/>
            </a:pPr>
            <a:r>
              <a:rPr lang="en-US" sz="2000" dirty="0">
                <a:latin typeface="+mn-lt"/>
              </a:rPr>
              <a:t>(512) 439-0739</a:t>
            </a:r>
          </a:p>
          <a:p>
            <a:pPr>
              <a:buNone/>
            </a:pPr>
            <a:endParaRPr lang="en-US" dirty="0"/>
          </a:p>
        </p:txBody>
      </p:sp>
    </p:spTree>
    <p:extLst>
      <p:ext uri="{BB962C8B-B14F-4D97-AF65-F5344CB8AC3E}">
        <p14:creationId xmlns:p14="http://schemas.microsoft.com/office/powerpoint/2010/main" val="2307630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and placement challenges</a:t>
            </a:r>
          </a:p>
        </p:txBody>
      </p:sp>
      <p:sp>
        <p:nvSpPr>
          <p:cNvPr id="3" name="Content Placeholder 2"/>
          <p:cNvSpPr>
            <a:spLocks noGrp="1"/>
          </p:cNvSpPr>
          <p:nvPr>
            <p:ph idx="1"/>
          </p:nvPr>
        </p:nvSpPr>
        <p:spPr/>
        <p:txBody>
          <a:bodyPr>
            <a:normAutofit/>
          </a:bodyPr>
          <a:lstStyle/>
          <a:p>
            <a:r>
              <a:rPr lang="en-US" sz="2400" dirty="0"/>
              <a:t>Learners sometimes only assessed on oral proficiency leaving literacy out</a:t>
            </a:r>
          </a:p>
          <a:p>
            <a:r>
              <a:rPr lang="en-US" sz="2400" dirty="0"/>
              <a:t>Some students prefer to be in a lower English level due to low English literacy</a:t>
            </a:r>
          </a:p>
        </p:txBody>
      </p:sp>
    </p:spTree>
    <p:extLst>
      <p:ext uri="{BB962C8B-B14F-4D97-AF65-F5344CB8AC3E}">
        <p14:creationId xmlns:p14="http://schemas.microsoft.com/office/powerpoint/2010/main" val="1175242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0194" y="479055"/>
            <a:ext cx="9520158" cy="1049235"/>
          </a:xfrm>
        </p:spPr>
        <p:txBody>
          <a:bodyPr anchor="t"/>
          <a:lstStyle/>
          <a:p>
            <a:pPr algn="ctr"/>
            <a:r>
              <a:rPr lang="en-US" dirty="0"/>
              <a:t>Characteristics of our students</a:t>
            </a:r>
          </a:p>
        </p:txBody>
      </p:sp>
      <p:sp>
        <p:nvSpPr>
          <p:cNvPr id="6" name="Oval 3"/>
          <p:cNvSpPr>
            <a:spLocks noChangeArrowheads="1"/>
          </p:cNvSpPr>
          <p:nvPr/>
        </p:nvSpPr>
        <p:spPr bwMode="auto">
          <a:xfrm>
            <a:off x="2247378" y="1166752"/>
            <a:ext cx="7732713" cy="4800600"/>
          </a:xfrm>
          <a:prstGeom prst="ellipse">
            <a:avLst/>
          </a:prstGeom>
          <a:solidFill>
            <a:srgbClr val="DDDDDD"/>
          </a:solidFill>
          <a:ln w="38100">
            <a:noFill/>
            <a:round/>
            <a:headEnd type="none" w="sm" len="sm"/>
            <a:tailEnd type="none" w="sm" len="sm"/>
          </a:ln>
          <a:effectLst>
            <a:outerShdw dist="35921" dir="2700000" algn="ctr" rotWithShape="0">
              <a:schemeClr val="bg2"/>
            </a:outerShdw>
          </a:effectLst>
        </p:spPr>
        <p:txBody>
          <a:bodyPr wrap="none" anchor="ctr"/>
          <a:lstStyle/>
          <a:p>
            <a:pPr algn="ctr" fontAlgn="auto">
              <a:spcBef>
                <a:spcPts val="0"/>
              </a:spcBef>
              <a:spcAft>
                <a:spcPts val="0"/>
              </a:spcAft>
              <a:defRPr/>
            </a:pPr>
            <a:endParaRPr lang="en-US" b="1" dirty="0">
              <a:latin typeface="+mn-lt"/>
            </a:endParaRPr>
          </a:p>
        </p:txBody>
      </p:sp>
      <p:sp>
        <p:nvSpPr>
          <p:cNvPr id="8" name="Oval 6"/>
          <p:cNvSpPr>
            <a:spLocks noChangeArrowheads="1"/>
          </p:cNvSpPr>
          <p:nvPr/>
        </p:nvSpPr>
        <p:spPr bwMode="auto">
          <a:xfrm>
            <a:off x="2347873" y="2624872"/>
            <a:ext cx="3962400" cy="1884363"/>
          </a:xfrm>
          <a:prstGeom prst="ellipse">
            <a:avLst/>
          </a:prstGeom>
          <a:solidFill>
            <a:srgbClr val="0070C0">
              <a:alpha val="50195"/>
            </a:srgbClr>
          </a:solidFill>
          <a:ln w="12700">
            <a:solidFill>
              <a:schemeClr val="tx1"/>
            </a:solidFill>
            <a:round/>
            <a:headEnd type="none" w="sm" len="sm"/>
            <a:tailEnd type="none" w="sm" len="sm"/>
          </a:ln>
        </p:spPr>
        <p:txBody>
          <a:bodyPr anchor="ctr"/>
          <a:lstStyle/>
          <a:p>
            <a:r>
              <a:rPr lang="en-US" sz="2000" b="1" dirty="0">
                <a:latin typeface="Calibri" pitchFamily="34" charset="0"/>
              </a:rPr>
              <a:t>Years of schooling in their native country </a:t>
            </a:r>
          </a:p>
        </p:txBody>
      </p:sp>
      <p:sp>
        <p:nvSpPr>
          <p:cNvPr id="9" name="Oval 5"/>
          <p:cNvSpPr>
            <a:spLocks noChangeArrowheads="1"/>
          </p:cNvSpPr>
          <p:nvPr/>
        </p:nvSpPr>
        <p:spPr bwMode="auto">
          <a:xfrm>
            <a:off x="4639055" y="1204852"/>
            <a:ext cx="2590800" cy="2362200"/>
          </a:xfrm>
          <a:prstGeom prst="ellipse">
            <a:avLst/>
          </a:prstGeom>
          <a:solidFill>
            <a:srgbClr val="00B050">
              <a:alpha val="50195"/>
            </a:srgbClr>
          </a:solidFill>
          <a:ln w="12700">
            <a:solidFill>
              <a:schemeClr val="tx1"/>
            </a:solidFill>
            <a:round/>
            <a:headEnd type="none" w="sm" len="sm"/>
            <a:tailEnd type="none" w="sm" len="sm"/>
          </a:ln>
        </p:spPr>
        <p:txBody>
          <a:bodyPr anchor="ctr"/>
          <a:lstStyle/>
          <a:p>
            <a:pPr algn="ctr"/>
            <a:r>
              <a:rPr lang="en-US" sz="2000" b="1" dirty="0">
                <a:latin typeface="Calibri" pitchFamily="34" charset="0"/>
              </a:rPr>
              <a:t>Native language literacy</a:t>
            </a:r>
          </a:p>
        </p:txBody>
      </p:sp>
      <p:sp>
        <p:nvSpPr>
          <p:cNvPr id="16" name="Oval 5"/>
          <p:cNvSpPr>
            <a:spLocks noChangeArrowheads="1"/>
          </p:cNvSpPr>
          <p:nvPr/>
        </p:nvSpPr>
        <p:spPr bwMode="auto">
          <a:xfrm>
            <a:off x="4818335" y="3512460"/>
            <a:ext cx="2590800" cy="2362200"/>
          </a:xfrm>
          <a:prstGeom prst="ellipse">
            <a:avLst/>
          </a:prstGeom>
          <a:solidFill>
            <a:srgbClr val="7030A0">
              <a:alpha val="50000"/>
            </a:srgbClr>
          </a:solidFill>
          <a:ln w="12700">
            <a:solidFill>
              <a:schemeClr val="tx1"/>
            </a:solidFill>
            <a:round/>
            <a:headEnd type="none" w="sm" len="sm"/>
            <a:tailEnd type="none" w="sm" len="sm"/>
          </a:ln>
        </p:spPr>
        <p:txBody>
          <a:bodyPr anchor="ctr"/>
          <a:lstStyle/>
          <a:p>
            <a:pPr algn="ctr"/>
            <a:r>
              <a:rPr lang="en-US" sz="2000" b="1" dirty="0">
                <a:latin typeface="Calibri" pitchFamily="34" charset="0"/>
              </a:rPr>
              <a:t>Literacy in English</a:t>
            </a:r>
          </a:p>
        </p:txBody>
      </p:sp>
      <p:sp>
        <p:nvSpPr>
          <p:cNvPr id="17" name="Oval 6"/>
          <p:cNvSpPr>
            <a:spLocks noChangeArrowheads="1"/>
          </p:cNvSpPr>
          <p:nvPr/>
        </p:nvSpPr>
        <p:spPr bwMode="auto">
          <a:xfrm>
            <a:off x="5725334" y="2570278"/>
            <a:ext cx="3962400" cy="1884363"/>
          </a:xfrm>
          <a:prstGeom prst="ellipse">
            <a:avLst/>
          </a:prstGeom>
          <a:solidFill>
            <a:srgbClr val="FFFF00">
              <a:alpha val="50000"/>
            </a:srgbClr>
          </a:solidFill>
          <a:ln w="12700">
            <a:solidFill>
              <a:schemeClr val="tx1"/>
            </a:solidFill>
            <a:round/>
            <a:headEnd type="none" w="sm" len="sm"/>
            <a:tailEnd type="none" w="sm" len="sm"/>
          </a:ln>
        </p:spPr>
        <p:txBody>
          <a:bodyPr anchor="ctr"/>
          <a:lstStyle/>
          <a:p>
            <a:r>
              <a:rPr lang="en-US" sz="2000" b="1" dirty="0">
                <a:latin typeface="Calibri" pitchFamily="34" charset="0"/>
              </a:rPr>
              <a:t>Exposure to English outside classroom</a:t>
            </a:r>
          </a:p>
        </p:txBody>
      </p:sp>
    </p:spTree>
    <p:extLst>
      <p:ext uri="{BB962C8B-B14F-4D97-AF65-F5344CB8AC3E}">
        <p14:creationId xmlns:p14="http://schemas.microsoft.com/office/powerpoint/2010/main" val="318355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autoUpdateAnimBg="0"/>
      <p:bldP spid="9" grpId="0" animBg="1" autoUpdateAnimBg="0"/>
      <p:bldP spid="16" grpId="0" animBg="1" autoUpdateAnimBg="0"/>
      <p:bldP spid="17"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Sociological context: Mexico and Central Texas</a:t>
            </a:r>
          </a:p>
        </p:txBody>
      </p:sp>
      <p:sp>
        <p:nvSpPr>
          <p:cNvPr id="3" name="Content Placeholder 2"/>
          <p:cNvSpPr>
            <a:spLocks noGrp="1"/>
          </p:cNvSpPr>
          <p:nvPr>
            <p:ph idx="1"/>
          </p:nvPr>
        </p:nvSpPr>
        <p:spPr>
          <a:xfrm>
            <a:off x="1534696" y="2015732"/>
            <a:ext cx="9520158" cy="3920834"/>
          </a:xfrm>
        </p:spPr>
        <p:txBody>
          <a:bodyPr>
            <a:normAutofit/>
          </a:bodyPr>
          <a:lstStyle/>
          <a:p>
            <a:pPr marL="0" indent="0">
              <a:buNone/>
            </a:pPr>
            <a:endParaRPr lang="en-US" u="sng" dirty="0"/>
          </a:p>
          <a:p>
            <a:r>
              <a:rPr lang="en-US" dirty="0"/>
              <a:t>71% of population of Mexico enrolls in secondary school, while 99% enroll in primary school (UNICEF country statistics 2012)</a:t>
            </a:r>
          </a:p>
          <a:p>
            <a:endParaRPr lang="en-US" dirty="0"/>
          </a:p>
          <a:p>
            <a:r>
              <a:rPr lang="en-US" dirty="0"/>
              <a:t>Approximately 50% of adult students (95% from Mexico and Central America) at El </a:t>
            </a:r>
            <a:r>
              <a:rPr lang="en-US" dirty="0" err="1"/>
              <a:t>Buen</a:t>
            </a:r>
            <a:r>
              <a:rPr lang="en-US" dirty="0"/>
              <a:t> </a:t>
            </a:r>
            <a:r>
              <a:rPr lang="en-US" dirty="0" err="1"/>
              <a:t>Samaritano</a:t>
            </a:r>
            <a:r>
              <a:rPr lang="en-US" dirty="0"/>
              <a:t> have below a high school education</a:t>
            </a:r>
          </a:p>
          <a:p>
            <a:pPr marL="0" indent="0">
              <a:buNone/>
            </a:pPr>
            <a:endParaRPr lang="en-US" dirty="0"/>
          </a:p>
        </p:txBody>
      </p:sp>
    </p:spTree>
    <p:extLst>
      <p:ext uri="{BB962C8B-B14F-4D97-AF65-F5344CB8AC3E}">
        <p14:creationId xmlns:p14="http://schemas.microsoft.com/office/powerpoint/2010/main" val="2623879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solution: </a:t>
            </a:r>
            <a:br>
              <a:rPr lang="en-US" dirty="0"/>
            </a:br>
            <a:r>
              <a:rPr lang="en-US" dirty="0"/>
              <a:t>Reading and Writing Class for High Level Speakers</a:t>
            </a:r>
          </a:p>
        </p:txBody>
      </p:sp>
      <p:sp>
        <p:nvSpPr>
          <p:cNvPr id="3" name="Content Placeholder 2"/>
          <p:cNvSpPr>
            <a:spLocks noGrp="1"/>
          </p:cNvSpPr>
          <p:nvPr>
            <p:ph idx="1"/>
          </p:nvPr>
        </p:nvSpPr>
        <p:spPr/>
        <p:txBody>
          <a:bodyPr/>
          <a:lstStyle/>
          <a:p>
            <a:r>
              <a:rPr lang="en-US" sz="3600" dirty="0"/>
              <a:t>Score at least SPL 4 on BEST Plus</a:t>
            </a:r>
          </a:p>
          <a:p>
            <a:r>
              <a:rPr lang="en-US" sz="3600" dirty="0"/>
              <a:t>Did not complete 9 years of formal schooling</a:t>
            </a:r>
          </a:p>
          <a:p>
            <a:r>
              <a:rPr lang="en-US" sz="3600" dirty="0"/>
              <a:t>Are at least semi-literate in their first language</a:t>
            </a:r>
          </a:p>
        </p:txBody>
      </p:sp>
    </p:spTree>
    <p:extLst>
      <p:ext uri="{BB962C8B-B14F-4D97-AF65-F5344CB8AC3E}">
        <p14:creationId xmlns:p14="http://schemas.microsoft.com/office/powerpoint/2010/main" val="2350664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for what?</a:t>
            </a:r>
          </a:p>
        </p:txBody>
      </p:sp>
      <p:sp>
        <p:nvSpPr>
          <p:cNvPr id="3" name="Content Placeholder 2"/>
          <p:cNvSpPr>
            <a:spLocks noGrp="1"/>
          </p:cNvSpPr>
          <p:nvPr>
            <p:ph idx="1"/>
          </p:nvPr>
        </p:nvSpPr>
        <p:spPr/>
        <p:txBody>
          <a:bodyPr/>
          <a:lstStyle/>
          <a:p>
            <a:r>
              <a:rPr lang="en-US" sz="3200" dirty="0"/>
              <a:t>Reading can be social</a:t>
            </a:r>
          </a:p>
          <a:p>
            <a:r>
              <a:rPr lang="en-US" sz="3200" dirty="0"/>
              <a:t>Reading should be relevant to students’ lives</a:t>
            </a:r>
          </a:p>
          <a:p>
            <a:r>
              <a:rPr lang="en-US" sz="3200" dirty="0"/>
              <a:t>Explicit and direct reading instruction will connect oral and written language</a:t>
            </a:r>
          </a:p>
        </p:txBody>
      </p:sp>
    </p:spTree>
    <p:extLst>
      <p:ext uri="{BB962C8B-B14F-4D97-AF65-F5344CB8AC3E}">
        <p14:creationId xmlns:p14="http://schemas.microsoft.com/office/powerpoint/2010/main" val="1788513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Reading Process</a:t>
            </a:r>
          </a:p>
        </p:txBody>
      </p:sp>
      <p:sp>
        <p:nvSpPr>
          <p:cNvPr id="3" name="Subtitle 2"/>
          <p:cNvSpPr>
            <a:spLocks noGrp="1"/>
          </p:cNvSpPr>
          <p:nvPr>
            <p:ph type="subTitle" idx="1"/>
          </p:nvPr>
        </p:nvSpPr>
        <p:spPr/>
        <p:txBody>
          <a:bodyPr/>
          <a:lstStyle/>
          <a:p>
            <a:r>
              <a:rPr lang="en-US" dirty="0"/>
              <a:t>From decoding to comprehension</a:t>
            </a:r>
          </a:p>
        </p:txBody>
      </p:sp>
    </p:spTree>
    <p:extLst>
      <p:ext uri="{BB962C8B-B14F-4D97-AF65-F5344CB8AC3E}">
        <p14:creationId xmlns:p14="http://schemas.microsoft.com/office/powerpoint/2010/main" val="3860044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ESL teachers get more training in teaching literacy skills?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486274" y="2844032"/>
            <a:ext cx="2962321" cy="294257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632" y="4369841"/>
            <a:ext cx="3141368" cy="1208218"/>
          </a:xfrm>
          <a:prstGeom prst="rect">
            <a:avLst/>
          </a:prstGeom>
        </p:spPr>
      </p:pic>
    </p:spTree>
    <p:extLst>
      <p:ext uri="{BB962C8B-B14F-4D97-AF65-F5344CB8AC3E}">
        <p14:creationId xmlns:p14="http://schemas.microsoft.com/office/powerpoint/2010/main" val="318667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1182</TotalTime>
  <Words>1703</Words>
  <Application>Microsoft Office PowerPoint</Application>
  <PresentationFormat>Widescreen</PresentationFormat>
  <Paragraphs>171</Paragraphs>
  <Slides>24</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Lucida Handwriting</vt:lpstr>
      <vt:lpstr>Neutraface 2 Text Book</vt:lpstr>
      <vt:lpstr>Palatino Linotype</vt:lpstr>
      <vt:lpstr>Gallery</vt:lpstr>
      <vt:lpstr>Connecting Oral and Written English for Adult ESL Students  The Writing is on the Wall</vt:lpstr>
      <vt:lpstr>hɪl vs. hi:l</vt:lpstr>
      <vt:lpstr>Assessment and placement challenges</vt:lpstr>
      <vt:lpstr>Characteristics of our students</vt:lpstr>
      <vt:lpstr>Sociological context: Mexico and Central Texas</vt:lpstr>
      <vt:lpstr>Possible solution:  Reading and Writing Class for High Level Speakers</vt:lpstr>
      <vt:lpstr>Reading for what?</vt:lpstr>
      <vt:lpstr>The Reading Process</vt:lpstr>
      <vt:lpstr>How can ESL teachers get more training in teaching literacy skills?</vt:lpstr>
      <vt:lpstr>Teaching Strategies for Connecting Oral and Written English through Explicit Instruction and Modeling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Sweat the Small Stuff</vt:lpstr>
      <vt:lpstr>Brain Movies – A Sign of Comprehension</vt:lpstr>
      <vt:lpstr>Resources for Teaching Reading</vt:lpstr>
      <vt:lpstr>Reading Aloud and Book Clubs</vt:lpstr>
      <vt:lpstr>References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Oral and Written English for Adult ESL Students</dc:title>
  <dc:creator>Karen Green</dc:creator>
  <cp:lastModifiedBy>Justin DeBrosse</cp:lastModifiedBy>
  <cp:revision>37</cp:revision>
  <dcterms:created xsi:type="dcterms:W3CDTF">2016-10-13T21:33:53Z</dcterms:created>
  <dcterms:modified xsi:type="dcterms:W3CDTF">2016-10-27T18:02:21Z</dcterms:modified>
</cp:coreProperties>
</file>