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60" r:id="rId4"/>
    <p:sldId id="262" r:id="rId5"/>
    <p:sldId id="266" r:id="rId6"/>
    <p:sldId id="263"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92" r:id="rId25"/>
    <p:sldId id="287" r:id="rId26"/>
    <p:sldId id="288" r:id="rId27"/>
    <p:sldId id="291"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47038" autoAdjust="0"/>
  </p:normalViewPr>
  <p:slideViewPr>
    <p:cSldViewPr snapToGrid="0">
      <p:cViewPr varScale="1">
        <p:scale>
          <a:sx n="46" d="100"/>
          <a:sy n="46" d="100"/>
        </p:scale>
        <p:origin x="60" y="228"/>
      </p:cViewPr>
      <p:guideLst/>
    </p:cSldViewPr>
  </p:slideViewPr>
  <p:outlineViewPr>
    <p:cViewPr>
      <p:scale>
        <a:sx n="33" d="100"/>
        <a:sy n="33" d="100"/>
      </p:scale>
      <p:origin x="0" y="-8928"/>
    </p:cViewPr>
  </p:outlineViewPr>
  <p:notesTextViewPr>
    <p:cViewPr>
      <p:scale>
        <a:sx n="1" d="1"/>
        <a:sy n="1" d="1"/>
      </p:scale>
      <p:origin x="0" y="0"/>
    </p:cViewPr>
  </p:notesTextViewPr>
  <p:notesViewPr>
    <p:cSldViewPr snapToGrid="0">
      <p:cViewPr varScale="1">
        <p:scale>
          <a:sx n="57" d="100"/>
          <a:sy n="57" d="100"/>
        </p:scale>
        <p:origin x="283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8C877-7ED7-4CF2-8834-C3E338FD6194}"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A3C71-F870-4007-8FAB-CD5B97ABF5FF}" type="slidenum">
              <a:rPr lang="en-US" smtClean="0"/>
              <a:t>‹#›</a:t>
            </a:fld>
            <a:endParaRPr lang="en-US"/>
          </a:p>
        </p:txBody>
      </p:sp>
    </p:spTree>
    <p:extLst>
      <p:ext uri="{BB962C8B-B14F-4D97-AF65-F5344CB8AC3E}">
        <p14:creationId xmlns:p14="http://schemas.microsoft.com/office/powerpoint/2010/main" val="394459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pPr eaLnBrk="1" hangingPunct="1">
              <a:spcBef>
                <a:spcPct val="0"/>
              </a:spcBef>
            </a:pPr>
            <a:r>
              <a:rPr lang="en-US" b="1" dirty="0" smtClean="0"/>
              <a:t>Time Allotted: </a:t>
            </a:r>
            <a:r>
              <a:rPr lang="en-US" dirty="0" smtClean="0"/>
              <a:t>5 minutes</a:t>
            </a:r>
            <a:endParaRPr lang="en-US" b="1" dirty="0" smtClean="0"/>
          </a:p>
          <a:p>
            <a:pPr eaLnBrk="1" hangingPunct="1">
              <a:spcBef>
                <a:spcPct val="0"/>
              </a:spcBef>
            </a:pPr>
            <a:r>
              <a:rPr lang="en-US" b="1" dirty="0" smtClean="0"/>
              <a:t>Supplies:</a:t>
            </a:r>
            <a:endParaRPr lang="en-US" b="0" dirty="0" smtClean="0"/>
          </a:p>
          <a:p>
            <a:pPr eaLnBrk="1" hangingPunct="1">
              <a:spcBef>
                <a:spcPct val="0"/>
              </a:spcBef>
            </a:pPr>
            <a:r>
              <a:rPr lang="en-US" b="1" dirty="0" smtClean="0"/>
              <a:t>Training Materials:</a:t>
            </a:r>
          </a:p>
          <a:p>
            <a:pPr eaLnBrk="1" hangingPunct="1">
              <a:spcBef>
                <a:spcPct val="0"/>
              </a:spcBef>
            </a:pPr>
            <a:r>
              <a:rPr lang="en-US" b="1" dirty="0" smtClean="0"/>
              <a:t>Handouts: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Tx/>
              <a:buNone/>
            </a:pPr>
            <a:r>
              <a:rPr lang="en-US" u="sng" dirty="0" smtClean="0"/>
              <a:t>Welcome</a:t>
            </a:r>
            <a:r>
              <a:rPr lang="en-US" u="sng" baseline="0" dirty="0" smtClean="0"/>
              <a:t> &amp; Introductions</a:t>
            </a:r>
            <a:endParaRPr lang="en-US" u="sng" dirty="0" smtClean="0"/>
          </a:p>
          <a:p>
            <a:pPr eaLnBrk="1" hangingPunct="1">
              <a:spcBef>
                <a:spcPct val="0"/>
              </a:spcBef>
              <a:buFontTx/>
              <a:buChar char="•"/>
            </a:pPr>
            <a:r>
              <a:rPr lang="en-US" dirty="0" smtClean="0"/>
              <a:t> Welcome everyone and thank them for attending</a:t>
            </a:r>
          </a:p>
          <a:p>
            <a:pPr eaLnBrk="1" hangingPunct="1">
              <a:spcBef>
                <a:spcPct val="0"/>
              </a:spcBef>
              <a:buFontTx/>
              <a:buChar char="•"/>
            </a:pPr>
            <a:endParaRPr lang="en-US" dirty="0" smtClean="0"/>
          </a:p>
          <a:p>
            <a:pPr eaLnBrk="1" hangingPunct="1">
              <a:spcBef>
                <a:spcPct val="0"/>
              </a:spcBef>
              <a:buFontTx/>
              <a:buChar char="•"/>
            </a:pPr>
            <a:r>
              <a:rPr lang="en-US" dirty="0" smtClean="0"/>
              <a:t> Presenter introductions [state your name, organization, &amp; role]</a:t>
            </a:r>
          </a:p>
          <a:p>
            <a:pPr eaLnBrk="1" hangingPunct="1">
              <a:spcBef>
                <a:spcPct val="0"/>
              </a:spcBef>
              <a:buFontTx/>
              <a:buChar char="•"/>
            </a:pPr>
            <a:endParaRPr lang="en-US" dirty="0" smtClean="0"/>
          </a:p>
          <a:p>
            <a:pPr eaLnBrk="1" hangingPunct="1">
              <a:spcBef>
                <a:spcPct val="0"/>
              </a:spcBef>
              <a:buFontTx/>
              <a:buChar char="•"/>
            </a:pPr>
            <a:r>
              <a:rPr lang="en-US" dirty="0" smtClean="0"/>
              <a:t> Give</a:t>
            </a:r>
            <a:r>
              <a:rPr lang="en-US" baseline="0" dirty="0" smtClean="0"/>
              <a:t> a brief description of the Literacy Coalition and El </a:t>
            </a:r>
            <a:r>
              <a:rPr lang="en-US" baseline="0" dirty="0" err="1" smtClean="0"/>
              <a:t>Buen</a:t>
            </a:r>
            <a:r>
              <a:rPr lang="en-US" baseline="0" dirty="0" smtClean="0"/>
              <a:t> </a:t>
            </a:r>
            <a:r>
              <a:rPr lang="en-US" baseline="0" dirty="0" err="1" smtClean="0"/>
              <a:t>Samaritano</a:t>
            </a:r>
            <a:r>
              <a:rPr lang="en-US" baseline="0" dirty="0" smtClean="0"/>
              <a:t>.</a:t>
            </a:r>
          </a:p>
          <a:p>
            <a:pPr lvl="1">
              <a:spcBef>
                <a:spcPct val="0"/>
              </a:spcBef>
              <a:buFont typeface="Arial" pitchFamily="34" charset="0"/>
              <a:buNone/>
            </a:pPr>
            <a:r>
              <a:rPr lang="en-US" dirty="0" smtClean="0"/>
              <a:t>Literacy Coalition:</a:t>
            </a:r>
          </a:p>
          <a:p>
            <a:pPr lvl="1">
              <a:spcBef>
                <a:spcPct val="0"/>
              </a:spcBef>
              <a:buFont typeface="Arial" pitchFamily="34" charset="0"/>
              <a:buNone/>
            </a:pPr>
            <a:r>
              <a:rPr lang="en-US" dirty="0" smtClean="0"/>
              <a:t>- Nonprofit founded in 2001</a:t>
            </a:r>
          </a:p>
          <a:p>
            <a:pPr lvl="1">
              <a:spcBef>
                <a:spcPct val="0"/>
              </a:spcBef>
              <a:buFontTx/>
              <a:buChar char="-"/>
            </a:pPr>
            <a:r>
              <a:rPr lang="en-US" dirty="0" smtClean="0"/>
              <a:t> Mission: to improve the quality and availability of literacy instruction</a:t>
            </a:r>
            <a:r>
              <a:rPr lang="en-US" baseline="0" dirty="0" smtClean="0"/>
              <a:t> for</a:t>
            </a:r>
            <a:r>
              <a:rPr lang="en-US" dirty="0" smtClean="0"/>
              <a:t> Central Texans</a:t>
            </a:r>
          </a:p>
          <a:p>
            <a:pPr lvl="1">
              <a:spcBef>
                <a:spcPct val="0"/>
              </a:spcBef>
              <a:buFontTx/>
              <a:buChar char="-"/>
            </a:pPr>
            <a:r>
              <a:rPr lang="en-US" dirty="0" smtClean="0"/>
              <a:t> An umbrella organization that supports over 40 literacy agencies and programs by providing: resources, training, research, advocacy</a:t>
            </a:r>
          </a:p>
          <a:p>
            <a:pPr>
              <a:spcBef>
                <a:spcPct val="0"/>
              </a:spcBef>
              <a:buFont typeface="Arial" pitchFamily="34" charset="0"/>
              <a:buChar char="•"/>
            </a:pPr>
            <a:endParaRPr lang="en-US" dirty="0" smtClean="0"/>
          </a:p>
          <a:p>
            <a:pPr defTabSz="931774">
              <a:spcBef>
                <a:spcPct val="0"/>
              </a:spcBef>
              <a:buFont typeface="Arial" pitchFamily="34" charset="0"/>
              <a:buChar char="•"/>
              <a:defRPr/>
            </a:pPr>
            <a:r>
              <a:rPr lang="en-US" dirty="0" smtClean="0"/>
              <a:t> To learn more about the Literacy Coalition or El </a:t>
            </a:r>
            <a:r>
              <a:rPr lang="en-US" dirty="0" err="1" smtClean="0"/>
              <a:t>Buen</a:t>
            </a:r>
            <a:r>
              <a:rPr lang="en-US" dirty="0" smtClean="0"/>
              <a:t> </a:t>
            </a:r>
            <a:r>
              <a:rPr lang="en-US" dirty="0" err="1" smtClean="0"/>
              <a:t>Samaritano</a:t>
            </a:r>
            <a:r>
              <a:rPr lang="en-US" dirty="0" smtClean="0"/>
              <a:t>, direct participants to our websites.</a:t>
            </a:r>
          </a:p>
          <a:p>
            <a:pPr eaLnBrk="1" hangingPunct="1">
              <a:spcBef>
                <a:spcPct val="0"/>
              </a:spcBef>
              <a:buFontTx/>
              <a:buNone/>
            </a:pPr>
            <a:endParaRPr lang="en-US" dirty="0" smtClean="0"/>
          </a:p>
          <a:p>
            <a:pPr lvl="1">
              <a:buFont typeface="Arial" pitchFamily="34" charset="0"/>
              <a:buNone/>
            </a:pPr>
            <a:endParaRPr lang="en-US" sz="1000" dirty="0" smtClean="0"/>
          </a:p>
          <a:p>
            <a:pPr lvl="1">
              <a:buFont typeface="Arial" pitchFamily="34" charset="0"/>
              <a:buNone/>
            </a:pPr>
            <a:endParaRPr lang="en-US" sz="1000" dirty="0" smtClean="0"/>
          </a:p>
        </p:txBody>
      </p:sp>
      <p:sp>
        <p:nvSpPr>
          <p:cNvPr id="4" name="Slide Number Placeholder 3"/>
          <p:cNvSpPr>
            <a:spLocks noGrp="1"/>
          </p:cNvSpPr>
          <p:nvPr>
            <p:ph type="sldNum" sz="quarter" idx="10"/>
          </p:nvPr>
        </p:nvSpPr>
        <p:spPr>
          <a:xfrm>
            <a:off x="5764106" y="8829967"/>
            <a:ext cx="1244671" cy="464820"/>
          </a:xfrm>
        </p:spPr>
        <p:txBody>
          <a:bodyPr/>
          <a:lstStyle/>
          <a:p>
            <a:fld id="{8D54E6E8-73C1-4679-8CC8-12F52B8481D9}" type="slidenum">
              <a:rPr lang="en-US" smtClean="0">
                <a:solidFill>
                  <a:prstClr val="black"/>
                </a:solidFill>
              </a:rPr>
              <a:pPr/>
              <a:t>1</a:t>
            </a:fld>
            <a:endParaRPr lang="en-US" dirty="0">
              <a:solidFill>
                <a:prstClr val="black"/>
              </a:solidFill>
            </a:endParaRPr>
          </a:p>
        </p:txBody>
      </p:sp>
      <p:sp>
        <p:nvSpPr>
          <p:cNvPr id="5" name="TextBox 4"/>
          <p:cNvSpPr txBox="1"/>
          <p:nvPr/>
        </p:nvSpPr>
        <p:spPr>
          <a:xfrm>
            <a:off x="5334000" y="4191000"/>
            <a:ext cx="1523366" cy="369332"/>
          </a:xfrm>
          <a:prstGeom prst="rect">
            <a:avLst/>
          </a:prstGeom>
          <a:noFill/>
        </p:spPr>
        <p:txBody>
          <a:bodyPr wrap="none" rtlCol="0">
            <a:spAutoFit/>
          </a:bodyPr>
          <a:lstStyle/>
          <a:p>
            <a:r>
              <a:rPr lang="en-US" dirty="0" smtClean="0">
                <a:solidFill>
                  <a:prstClr val="black"/>
                </a:solidFill>
              </a:rPr>
              <a:t>Justin &amp; Karen</a:t>
            </a:r>
            <a:endParaRPr lang="en-US" dirty="0">
              <a:solidFill>
                <a:prstClr val="black"/>
              </a:solidFill>
            </a:endParaRPr>
          </a:p>
        </p:txBody>
      </p:sp>
    </p:spTree>
    <p:extLst>
      <p:ext uri="{BB962C8B-B14F-4D97-AF65-F5344CB8AC3E}">
        <p14:creationId xmlns:p14="http://schemas.microsoft.com/office/powerpoint/2010/main" val="51914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always stop at a red light. I never run a red light. Well, sometimes I run a red light if I am late to</a:t>
            </a:r>
            <a:r>
              <a:rPr lang="en-US" baseline="0" dirty="0" smtClean="0"/>
              <a:t> work.”</a:t>
            </a:r>
          </a:p>
          <a:p>
            <a:endParaRPr lang="en-US" dirty="0" smtClean="0"/>
          </a:p>
          <a:p>
            <a:r>
              <a:rPr lang="en-US" i="1" dirty="0" smtClean="0"/>
              <a:t>Optional: If you have a watch, point to it and look worried.</a:t>
            </a:r>
            <a:endParaRPr lang="en-US" i="1"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10</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78972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always careful in a school zone when I pick up my son from school. It is important not to drive too fast.”</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11</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97467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time I ran a red</a:t>
            </a:r>
            <a:r>
              <a:rPr lang="en-US" baseline="0" dirty="0" smtClean="0"/>
              <a:t> </a:t>
            </a:r>
            <a:r>
              <a:rPr lang="en-US" dirty="0" smtClean="0"/>
              <a:t>light when I was late for work.”</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12</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56061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police officer was there. He pulled me over for running the red</a:t>
            </a:r>
            <a:r>
              <a:rPr lang="en-US" baseline="0" dirty="0" smtClean="0"/>
              <a:t> </a:t>
            </a:r>
            <a:r>
              <a:rPr lang="en-US" dirty="0" smtClean="0"/>
              <a:t>light.”</a:t>
            </a:r>
          </a:p>
          <a:p>
            <a:endParaRPr lang="en-US" dirty="0" smtClean="0"/>
          </a:p>
          <a:p>
            <a:r>
              <a:rPr lang="en-US" i="1" dirty="0" smtClean="0"/>
              <a:t>.</a:t>
            </a:r>
            <a:endParaRPr lang="en-US" i="1"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13</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48463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police officer asked to see my license and registration. Then he gave me a ticket.”</a:t>
            </a:r>
          </a:p>
          <a:p>
            <a:endParaRPr lang="en-US" dirty="0" smtClean="0"/>
          </a:p>
          <a:p>
            <a:r>
              <a:rPr lang="en-US" i="1" dirty="0" smtClean="0"/>
              <a:t>Optional: Show copies of a license and registration.</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14</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60877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went home and paid the ticket. It is important</a:t>
            </a:r>
            <a:r>
              <a:rPr lang="en-US" baseline="0" dirty="0" smtClean="0"/>
              <a:t> to pay the ticket early so it doesn’t cost more money later.”</a:t>
            </a:r>
          </a:p>
          <a:p>
            <a:endParaRPr lang="en-US" dirty="0" smtClean="0"/>
          </a:p>
          <a:p>
            <a:r>
              <a:rPr lang="en-US" i="1" dirty="0" smtClean="0"/>
              <a:t>Optional: Show a checkbook.</a:t>
            </a:r>
            <a:endParaRPr lang="en-US" i="1"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15</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70206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my car. I am</a:t>
            </a:r>
            <a:r>
              <a:rPr lang="en-US" baseline="0" dirty="0" smtClean="0"/>
              <a:t> a good driver.” </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16</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200196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spcBef>
                <a:spcPct val="0"/>
              </a:spcBef>
              <a:defRPr/>
            </a:pPr>
            <a:r>
              <a:rPr lang="en-US" dirty="0" smtClean="0"/>
              <a:t>“I always come to a complete</a:t>
            </a:r>
            <a:r>
              <a:rPr lang="en-US" baseline="0" dirty="0" smtClean="0"/>
              <a:t> stop and I always look both ways.”</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17</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091793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always stop at a red light. I never run a red light. Well, sometimes I run a red light if I am late to</a:t>
            </a:r>
            <a:r>
              <a:rPr lang="en-US" baseline="0" dirty="0" smtClean="0"/>
              <a:t> work.”</a:t>
            </a:r>
          </a:p>
          <a:p>
            <a:endParaRPr lang="en-US" dirty="0" smtClean="0"/>
          </a:p>
          <a:p>
            <a:r>
              <a:rPr lang="en-US" i="1" dirty="0" smtClean="0"/>
              <a:t>Optional: If you have a watch, point to it and look worried.</a:t>
            </a:r>
          </a:p>
          <a:p>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18</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14307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always careful in a school zone when I pick up my son from school. It is important not to drive too fast.”</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19</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16251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Time Allotted: </a:t>
            </a:r>
            <a:r>
              <a:rPr lang="en-US" b="0" dirty="0" smtClean="0"/>
              <a:t>1 minute</a:t>
            </a:r>
            <a:endParaRPr lang="en-US" b="1" dirty="0" smtClean="0"/>
          </a:p>
          <a:p>
            <a:pPr eaLnBrk="1" hangingPunct="1">
              <a:spcBef>
                <a:spcPct val="0"/>
              </a:spcBef>
            </a:pPr>
            <a:r>
              <a:rPr lang="en-US" b="1" dirty="0" smtClean="0"/>
              <a:t>Supplies:</a:t>
            </a:r>
            <a:endParaRPr lang="en-US" b="0" dirty="0" smtClean="0"/>
          </a:p>
          <a:p>
            <a:pPr eaLnBrk="1" hangingPunct="1">
              <a:spcBef>
                <a:spcPct val="0"/>
              </a:spcBef>
            </a:pPr>
            <a:r>
              <a:rPr lang="en-US" b="1" dirty="0" smtClean="0"/>
              <a:t>Training Materials:</a:t>
            </a:r>
          </a:p>
          <a:p>
            <a:pPr eaLnBrk="1" hangingPunct="1">
              <a:spcBef>
                <a:spcPct val="0"/>
              </a:spcBef>
            </a:pPr>
            <a:r>
              <a:rPr lang="en-US" b="1" dirty="0" smtClean="0"/>
              <a:t>Handouts:</a:t>
            </a:r>
          </a:p>
          <a:p>
            <a:pPr eaLnBrk="1" hangingPunct="1">
              <a:spcBef>
                <a:spcPct val="0"/>
              </a:spcBef>
            </a:pPr>
            <a:endParaRPr lang="en-US" sz="1000" b="1" dirty="0" smtClean="0"/>
          </a:p>
          <a:p>
            <a:pPr eaLnBrk="1" hangingPunct="1">
              <a:spcBef>
                <a:spcPct val="0"/>
              </a:spcBef>
            </a:pPr>
            <a:r>
              <a:rPr lang="en-US" b="1" dirty="0" smtClean="0"/>
              <a:t>Presentation Notes:</a:t>
            </a:r>
          </a:p>
          <a:p>
            <a:r>
              <a:rPr lang="en-US" dirty="0" smtClean="0"/>
              <a:t>Go</a:t>
            </a:r>
            <a:r>
              <a:rPr lang="en-US" baseline="0" dirty="0" smtClean="0"/>
              <a:t> over the outline of the presentation, telling participants about the major components of the presentation. </a:t>
            </a:r>
            <a:endParaRPr lang="en-US" dirty="0" smtClean="0"/>
          </a:p>
        </p:txBody>
      </p:sp>
      <p:sp>
        <p:nvSpPr>
          <p:cNvPr id="4" name="Slide Number Placeholder 3"/>
          <p:cNvSpPr>
            <a:spLocks noGrp="1"/>
          </p:cNvSpPr>
          <p:nvPr>
            <p:ph type="sldNum" sz="quarter" idx="10"/>
          </p:nvPr>
        </p:nvSpPr>
        <p:spPr/>
        <p:txBody>
          <a:bodyPr/>
          <a:lstStyle/>
          <a:p>
            <a:fld id="{5A0A3C71-F870-4007-8FAB-CD5B97ABF5FF}" type="slidenum">
              <a:rPr lang="en-US" smtClean="0"/>
              <a:t>2</a:t>
            </a:fld>
            <a:endParaRPr lang="en-US"/>
          </a:p>
        </p:txBody>
      </p:sp>
    </p:spTree>
    <p:extLst>
      <p:ext uri="{BB962C8B-B14F-4D97-AF65-F5344CB8AC3E}">
        <p14:creationId xmlns:p14="http://schemas.microsoft.com/office/powerpoint/2010/main" val="346323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time I ran a red light when I was late for work.”</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20</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3358093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police officer was there. He pulled me over for running the red light.”</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21</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51890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police officer asked to see my license and registration. Then he gave me a ticket.”</a:t>
            </a:r>
          </a:p>
          <a:p>
            <a:endParaRPr lang="en-US" dirty="0" smtClean="0"/>
          </a:p>
          <a:p>
            <a:r>
              <a:rPr lang="en-US" i="1" dirty="0" smtClean="0"/>
              <a:t>Optional: Show copies of a license and registration.</a:t>
            </a:r>
            <a:endParaRPr lang="en-US" i="1"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22</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577022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went home and paid the ticket. It is important</a:t>
            </a:r>
            <a:r>
              <a:rPr lang="en-US" baseline="0" dirty="0" smtClean="0"/>
              <a:t> to pay the ticket early so it doesn’t cost more money later.”</a:t>
            </a:r>
          </a:p>
          <a:p>
            <a:endParaRPr lang="en-US" dirty="0" smtClean="0"/>
          </a:p>
          <a:p>
            <a:r>
              <a:rPr lang="en-US" i="1" dirty="0" smtClean="0"/>
              <a:t>Optional: Show a checkbook.</a:t>
            </a:r>
            <a:endParaRPr lang="en-US" i="1"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23</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46884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852160" cy="4880610"/>
          </a:xfrm>
        </p:spPr>
        <p:txBody>
          <a:bodyPr>
            <a:normAutofit/>
          </a:bodyPr>
          <a:lstStyle/>
          <a:p>
            <a:pPr eaLnBrk="1" hangingPunct="1">
              <a:spcBef>
                <a:spcPct val="0"/>
              </a:spcBef>
            </a:pPr>
            <a:r>
              <a:rPr lang="en-US" b="1" dirty="0" smtClean="0"/>
              <a:t>Time Allotted: </a:t>
            </a:r>
            <a:r>
              <a:rPr lang="en-US" b="0" dirty="0" smtClean="0"/>
              <a:t>3</a:t>
            </a:r>
            <a:r>
              <a:rPr lang="en-US" dirty="0" smtClean="0"/>
              <a:t>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 </a:t>
            </a:r>
            <a:endParaRPr lang="en-US" dirty="0" smtClean="0"/>
          </a:p>
          <a:p>
            <a:pPr eaLnBrk="1" hangingPunct="1">
              <a:spcBef>
                <a:spcPct val="0"/>
              </a:spcBef>
            </a:pPr>
            <a:r>
              <a:rPr lang="en-US" b="1" dirty="0" smtClean="0"/>
              <a:t>Handouts: </a:t>
            </a:r>
            <a:r>
              <a:rPr lang="en-US" dirty="0" smtClean="0"/>
              <a:t>EFC Lesson 8.3 </a:t>
            </a:r>
            <a:endParaRPr lang="en-US" b="1" dirty="0" smtClean="0"/>
          </a:p>
          <a:p>
            <a:pPr eaLnBrk="1" hangingPunct="1">
              <a:spcBef>
                <a:spcPct val="0"/>
              </a:spcBef>
            </a:pPr>
            <a:endParaRPr lang="en-US" sz="1000" b="1" dirty="0" smtClean="0"/>
          </a:p>
          <a:p>
            <a:pPr eaLnBrk="1" hangingPunct="1">
              <a:spcBef>
                <a:spcPct val="0"/>
              </a:spcBef>
            </a:pPr>
            <a:r>
              <a:rPr lang="en-US" b="1" dirty="0" smtClean="0"/>
              <a:t>Presentation Notes:</a:t>
            </a:r>
          </a:p>
          <a:p>
            <a:pPr defTabSz="931774">
              <a:spcBef>
                <a:spcPct val="0"/>
              </a:spcBef>
              <a:defRPr/>
            </a:pPr>
            <a:r>
              <a:rPr lang="en-US" u="sng" dirty="0" smtClean="0"/>
              <a:t>Strategy: Teaching with PPT</a:t>
            </a:r>
          </a:p>
          <a:p>
            <a:pPr defTabSz="931774">
              <a:spcBef>
                <a:spcPct val="0"/>
              </a:spcBef>
              <a:buFont typeface="Arial" pitchFamily="34" charset="0"/>
              <a:buChar char="•"/>
              <a:defRPr/>
            </a:pPr>
            <a:r>
              <a:rPr lang="en-US" dirty="0" smtClean="0"/>
              <a:t> Discuss Step 2</a:t>
            </a:r>
            <a:r>
              <a:rPr lang="en-US" baseline="0" dirty="0" smtClean="0"/>
              <a:t> of the lesson flow, Mini-Presentation with Prompt. Remind participants that this is the point in the lesson where you supply the students with the language that they will need to be able to use later. </a:t>
            </a:r>
          </a:p>
          <a:p>
            <a:pPr defTabSz="931774">
              <a:spcBef>
                <a:spcPct val="0"/>
              </a:spcBef>
              <a:buFont typeface="Arial" pitchFamily="34" charset="0"/>
              <a:buChar char="•"/>
              <a:defRPr/>
            </a:pPr>
            <a:r>
              <a:rPr lang="en-US" baseline="0" dirty="0" smtClean="0"/>
              <a:t>Briefly touch on Step 3, Quick Check and Review. This is where we make sure the students understood the vocabulary from Step 2 before moving on. </a:t>
            </a:r>
          </a:p>
          <a:p>
            <a:pPr defTabSz="931774">
              <a:spcBef>
                <a:spcPct val="0"/>
              </a:spcBef>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fld id="{8D54E6E8-73C1-4679-8CC8-12F52B8481D9}" type="slidenum">
              <a:rPr lang="en-US" smtClean="0"/>
              <a:pPr/>
              <a:t>24</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401912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Time Allotted</a:t>
            </a:r>
            <a:r>
              <a:rPr lang="en-US" b="1" dirty="0" smtClean="0"/>
              <a:t>: 10 minutes</a:t>
            </a:r>
            <a:endParaRPr lang="en-US" b="1" dirty="0" smtClean="0"/>
          </a:p>
          <a:p>
            <a:pPr eaLnBrk="1" hangingPunct="1">
              <a:spcBef>
                <a:spcPct val="0"/>
              </a:spcBef>
            </a:pPr>
            <a:r>
              <a:rPr lang="en-US" b="1" dirty="0" smtClean="0"/>
              <a:t>Supplies:</a:t>
            </a:r>
            <a:endParaRPr lang="en-US" b="0" dirty="0" smtClean="0"/>
          </a:p>
          <a:p>
            <a:pPr eaLnBrk="1" hangingPunct="1">
              <a:spcBef>
                <a:spcPct val="0"/>
              </a:spcBef>
            </a:pPr>
            <a:r>
              <a:rPr lang="en-US" b="1" dirty="0" smtClean="0"/>
              <a:t>Training Materials:</a:t>
            </a:r>
          </a:p>
          <a:p>
            <a:pPr eaLnBrk="1" hangingPunct="1">
              <a:spcBef>
                <a:spcPct val="0"/>
              </a:spcBef>
            </a:pPr>
            <a:r>
              <a:rPr lang="en-US" b="1" dirty="0" smtClean="0"/>
              <a:t>Handouts:</a:t>
            </a:r>
          </a:p>
          <a:p>
            <a:pPr eaLnBrk="1" hangingPunct="1">
              <a:spcBef>
                <a:spcPct val="0"/>
              </a:spcBef>
            </a:pPr>
            <a:endParaRPr lang="en-US" sz="1000" b="1" dirty="0" smtClean="0"/>
          </a:p>
          <a:p>
            <a:pPr eaLnBrk="1" hangingPunct="1">
              <a:spcBef>
                <a:spcPct val="0"/>
              </a:spcBef>
            </a:pPr>
            <a:r>
              <a:rPr lang="en-US" b="1" dirty="0" smtClean="0"/>
              <a:t>Presentation Notes:</a:t>
            </a:r>
          </a:p>
          <a:p>
            <a:pPr marL="171450" indent="-171450">
              <a:buFont typeface="Arial" panose="020B0604020202020204" pitchFamily="34" charset="0"/>
              <a:buChar char="•"/>
            </a:pPr>
            <a:r>
              <a:rPr lang="en-US" dirty="0" smtClean="0"/>
              <a:t>Direct participants to Steps</a:t>
            </a:r>
            <a:r>
              <a:rPr lang="en-US" baseline="0" dirty="0" smtClean="0"/>
              <a:t> 4-6 of the lesson. </a:t>
            </a:r>
          </a:p>
          <a:p>
            <a:pPr marL="171450" indent="-171450">
              <a:buFont typeface="Arial" panose="020B0604020202020204" pitchFamily="34" charset="0"/>
              <a:buChar char="•"/>
            </a:pPr>
            <a:r>
              <a:rPr lang="en-US" baseline="0" dirty="0" smtClean="0"/>
              <a:t>Describe the continuum of Steps 4-6, in which students go from relying entirely on the instructor for modeling and in put in Step 4 to being independent in their practice of the task by Step 6. </a:t>
            </a:r>
            <a:endParaRPr lang="en-US" baseline="0" dirty="0" smtClean="0"/>
          </a:p>
          <a:p>
            <a:pPr marL="171450" indent="-171450">
              <a:buFont typeface="Arial" panose="020B0604020202020204" pitchFamily="34" charset="0"/>
              <a:buChar char="•"/>
            </a:pPr>
            <a:r>
              <a:rPr lang="en-US" baseline="0" dirty="0" smtClean="0"/>
              <a:t>Ask participants to take a look at steps 4-6 and think about how the structure and flow of the activities helps students to learn what they need to do in this situation and how it would empower them to succeed in situations like this. (5-10 minutes)</a:t>
            </a:r>
          </a:p>
          <a:p>
            <a:pPr marL="171450" indent="-171450">
              <a:buFont typeface="Arial" panose="020B0604020202020204" pitchFamily="34" charset="0"/>
              <a:buChar char="•"/>
            </a:pPr>
            <a:r>
              <a:rPr lang="en-US" baseline="0" dirty="0" smtClean="0"/>
              <a:t>Come back together and ask participants to share what they discussed. </a:t>
            </a:r>
            <a:endParaRPr lang="en-US" baseline="0" dirty="0" smtClean="0"/>
          </a:p>
          <a:p>
            <a:pPr marL="171450" indent="-171450">
              <a:buFont typeface="Arial" panose="020B0604020202020204" pitchFamily="34" charset="0"/>
              <a:buChar char="•"/>
            </a:pPr>
            <a:r>
              <a:rPr lang="en-US" baseline="0" dirty="0" smtClean="0"/>
              <a:t>Describe the flexibility of the activities in Steps 4-6 and how they can be modified to meet students at any proficiency level, so as to provide them with practice they’re comfortable, knowledge of how to handle a situation such as this, and practice performing the culture in this context. </a:t>
            </a:r>
            <a:endParaRPr lang="en-US" dirty="0"/>
          </a:p>
        </p:txBody>
      </p:sp>
      <p:sp>
        <p:nvSpPr>
          <p:cNvPr id="4" name="Slide Number Placeholder 3"/>
          <p:cNvSpPr>
            <a:spLocks noGrp="1"/>
          </p:cNvSpPr>
          <p:nvPr>
            <p:ph type="sldNum" sz="quarter" idx="10"/>
          </p:nvPr>
        </p:nvSpPr>
        <p:spPr/>
        <p:txBody>
          <a:bodyPr/>
          <a:lstStyle/>
          <a:p>
            <a:fld id="{5A0A3C71-F870-4007-8FAB-CD5B97ABF5FF}" type="slidenum">
              <a:rPr lang="en-US" smtClean="0"/>
              <a:t>25</a:t>
            </a:fld>
            <a:endParaRPr lang="en-US"/>
          </a:p>
        </p:txBody>
      </p:sp>
    </p:spTree>
    <p:extLst>
      <p:ext uri="{BB962C8B-B14F-4D97-AF65-F5344CB8AC3E}">
        <p14:creationId xmlns:p14="http://schemas.microsoft.com/office/powerpoint/2010/main" val="184877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Time Allotted: </a:t>
            </a:r>
            <a:r>
              <a:rPr lang="en-US" altLang="en-US" b="0" dirty="0" smtClean="0"/>
              <a:t>5</a:t>
            </a:r>
            <a:r>
              <a:rPr lang="en-US" altLang="en-US" dirty="0" smtClean="0"/>
              <a:t> </a:t>
            </a:r>
            <a:r>
              <a:rPr lang="en-US" altLang="en-US" dirty="0" smtClean="0"/>
              <a:t>minutes</a:t>
            </a:r>
            <a:endParaRPr lang="en-US" altLang="en-US" b="1" dirty="0" smtClean="0"/>
          </a:p>
          <a:p>
            <a:pPr>
              <a:spcBef>
                <a:spcPct val="0"/>
              </a:spcBef>
            </a:pPr>
            <a:r>
              <a:rPr lang="en-US" altLang="en-US" b="1" dirty="0" smtClean="0"/>
              <a:t>Supplies:</a:t>
            </a:r>
            <a:endParaRPr lang="en-US" altLang="en-US" dirty="0" smtClean="0"/>
          </a:p>
          <a:p>
            <a:pPr>
              <a:spcBef>
                <a:spcPct val="0"/>
              </a:spcBef>
            </a:pPr>
            <a:r>
              <a:rPr lang="en-US" altLang="en-US" b="1" dirty="0" smtClean="0"/>
              <a:t>Training Materials:</a:t>
            </a:r>
            <a:endParaRPr lang="en-US" altLang="en-US" dirty="0" smtClean="0"/>
          </a:p>
          <a:p>
            <a:pPr>
              <a:spcBef>
                <a:spcPct val="0"/>
              </a:spcBef>
            </a:pPr>
            <a:r>
              <a:rPr lang="en-US" altLang="en-US" b="1" dirty="0" smtClean="0"/>
              <a:t>Handouts</a:t>
            </a:r>
            <a:r>
              <a:rPr lang="en-US" altLang="en-US" b="1" dirty="0" smtClean="0"/>
              <a:t>:</a:t>
            </a:r>
            <a:endParaRPr lang="en-US" altLang="en-US" b="1" dirty="0" smtClean="0"/>
          </a:p>
          <a:p>
            <a:pPr>
              <a:spcBef>
                <a:spcPct val="0"/>
              </a:spcBef>
            </a:pPr>
            <a:r>
              <a:rPr lang="en-US" altLang="en-US" b="1" dirty="0" smtClean="0"/>
              <a:t>Guide </a:t>
            </a:r>
            <a:r>
              <a:rPr lang="en-US" altLang="en-US" b="1" dirty="0" smtClean="0"/>
              <a:t>Pages</a:t>
            </a:r>
            <a:endParaRPr lang="en-US" altLang="en-US" sz="1000" b="1" dirty="0" smtClean="0"/>
          </a:p>
          <a:p>
            <a:pPr>
              <a:spcBef>
                <a:spcPct val="0"/>
              </a:spcBef>
            </a:pPr>
            <a:r>
              <a:rPr lang="en-US" altLang="en-US" b="1" dirty="0" smtClean="0"/>
              <a:t>Presentation Notes</a:t>
            </a:r>
            <a:r>
              <a:rPr lang="en-US" altLang="en-US" b="1" dirty="0" smtClean="0"/>
              <a:t>:</a:t>
            </a:r>
            <a:endParaRPr lang="en-US" altLang="en-US" b="1" dirty="0"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E01D0375-FBE5-483C-A07D-14D416F07245}" type="slidenum">
              <a:rPr lang="en-US" altLang="en-US">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
        <p:nvSpPr>
          <p:cNvPr id="164869" name="TextBox 4"/>
          <p:cNvSpPr txBox="1">
            <a:spLocks noChangeArrowheads="1"/>
          </p:cNvSpPr>
          <p:nvPr/>
        </p:nvSpPr>
        <p:spPr bwMode="auto">
          <a:xfrm>
            <a:off x="5562600" y="41910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r>
              <a:rPr lang="en-US" altLang="en-US">
                <a:latin typeface="Calibri" panose="020F0502020204030204" pitchFamily="34" charset="0"/>
              </a:rPr>
              <a:t>B</a:t>
            </a:r>
          </a:p>
        </p:txBody>
      </p:sp>
    </p:spTree>
    <p:extLst>
      <p:ext uri="{BB962C8B-B14F-4D97-AF65-F5344CB8AC3E}">
        <p14:creationId xmlns:p14="http://schemas.microsoft.com/office/powerpoint/2010/main" val="3118019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Time Allotted: </a:t>
            </a:r>
            <a:r>
              <a:rPr lang="en-US" b="0" dirty="0" smtClean="0"/>
              <a:t>1</a:t>
            </a:r>
            <a:r>
              <a:rPr lang="en-US" dirty="0" smtClean="0"/>
              <a:t> minute</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a:t>
            </a:r>
          </a:p>
          <a:p>
            <a:pPr eaLnBrk="1" hangingPunct="1">
              <a:spcBef>
                <a:spcPct val="0"/>
              </a:spcBef>
            </a:pPr>
            <a:endParaRPr lang="en-US" sz="1000" b="1" dirty="0"/>
          </a:p>
          <a:p>
            <a:pPr eaLnBrk="1" hangingPunct="1">
              <a:spcBef>
                <a:spcPct val="0"/>
              </a:spcBef>
            </a:pPr>
            <a:r>
              <a:rPr lang="en-US" b="1" dirty="0" smtClean="0"/>
              <a:t>Presentation Notes:</a:t>
            </a:r>
          </a:p>
          <a:p>
            <a:pPr eaLnBrk="1" hangingPunct="1">
              <a:spcBef>
                <a:spcPct val="0"/>
              </a:spcBef>
              <a:buFont typeface="Arial" pitchFamily="34" charset="0"/>
              <a:buChar char="•"/>
            </a:pPr>
            <a:r>
              <a:rPr lang="en-US" b="0" dirty="0" smtClean="0"/>
              <a:t> Thank participants for attending.</a:t>
            </a:r>
          </a:p>
          <a:p>
            <a:pPr eaLnBrk="1" hangingPunct="1">
              <a:spcBef>
                <a:spcPct val="0"/>
              </a:spcBef>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fld id="{8D54E6E8-73C1-4679-8CC8-12F52B8481D9}" type="slidenum">
              <a:rPr lang="en-US" smtClean="0"/>
              <a:pPr/>
              <a:t>28</a:t>
            </a:fld>
            <a:endParaRPr lang="en-US"/>
          </a:p>
        </p:txBody>
      </p:sp>
      <p:sp>
        <p:nvSpPr>
          <p:cNvPr id="5" name="TextBox 4"/>
          <p:cNvSpPr txBox="1"/>
          <p:nvPr/>
        </p:nvSpPr>
        <p:spPr>
          <a:xfrm>
            <a:off x="5804452" y="4328410"/>
            <a:ext cx="316589" cy="372775"/>
          </a:xfrm>
          <a:prstGeom prst="rect">
            <a:avLst/>
          </a:prstGeom>
          <a:noFill/>
        </p:spPr>
        <p:txBody>
          <a:bodyPr wrap="none" lIns="94851" tIns="47425" rIns="94851" bIns="47425" rtlCol="0">
            <a:spAutoFit/>
          </a:bodyPr>
          <a:lstStyle/>
          <a:p>
            <a:r>
              <a:rPr lang="en-US" dirty="0" smtClean="0"/>
              <a:t>B</a:t>
            </a:r>
            <a:endParaRPr lang="en-US" dirty="0"/>
          </a:p>
        </p:txBody>
      </p:sp>
    </p:spTree>
    <p:extLst>
      <p:ext uri="{BB962C8B-B14F-4D97-AF65-F5344CB8AC3E}">
        <p14:creationId xmlns:p14="http://schemas.microsoft.com/office/powerpoint/2010/main" val="216636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Time Allotted: </a:t>
            </a:r>
            <a:r>
              <a:rPr lang="en-US" b="0" dirty="0" smtClean="0"/>
              <a:t>3 minutes</a:t>
            </a:r>
          </a:p>
          <a:p>
            <a:pPr eaLnBrk="1" hangingPunct="1">
              <a:spcBef>
                <a:spcPct val="0"/>
              </a:spcBef>
            </a:pPr>
            <a:r>
              <a:rPr lang="en-US" b="1" dirty="0" smtClean="0"/>
              <a:t>Supplies:</a:t>
            </a:r>
            <a:endParaRPr lang="en-US" b="0" dirty="0" smtClean="0"/>
          </a:p>
          <a:p>
            <a:pPr eaLnBrk="1" hangingPunct="1">
              <a:spcBef>
                <a:spcPct val="0"/>
              </a:spcBef>
            </a:pPr>
            <a:r>
              <a:rPr lang="en-US" b="1" dirty="0" smtClean="0"/>
              <a:t>Training Materials:</a:t>
            </a:r>
          </a:p>
          <a:p>
            <a:pPr eaLnBrk="1" hangingPunct="1">
              <a:spcBef>
                <a:spcPct val="0"/>
              </a:spcBef>
            </a:pPr>
            <a:r>
              <a:rPr lang="en-US" b="1" dirty="0" smtClean="0"/>
              <a:t>Handouts:</a:t>
            </a:r>
          </a:p>
          <a:p>
            <a:pPr eaLnBrk="1" hangingPunct="1">
              <a:spcBef>
                <a:spcPct val="0"/>
              </a:spcBef>
            </a:pPr>
            <a:endParaRPr lang="en-US" sz="1000" b="1" dirty="0" smtClean="0"/>
          </a:p>
          <a:p>
            <a:pPr eaLnBrk="1" hangingPunct="1">
              <a:spcBef>
                <a:spcPct val="0"/>
              </a:spcBef>
            </a:pPr>
            <a:r>
              <a:rPr lang="en-US" b="1" dirty="0" smtClean="0"/>
              <a:t>Presentation Notes:</a:t>
            </a:r>
          </a:p>
          <a:p>
            <a:pPr lvl="1"/>
            <a:r>
              <a:rPr lang="en-US" sz="1200" kern="1200" dirty="0" smtClean="0">
                <a:solidFill>
                  <a:schemeClr val="tx1"/>
                </a:solidFill>
                <a:effectLst/>
                <a:latin typeface="+mn-lt"/>
                <a:ea typeface="+mn-ea"/>
                <a:cs typeface="+mn-cs"/>
              </a:rPr>
              <a:t>Define the problem – people who don’t speak English lack the ability to advocate for themselves in many situations</a:t>
            </a:r>
          </a:p>
          <a:p>
            <a:pPr lvl="1"/>
            <a:r>
              <a:rPr lang="en-US" sz="1200" kern="1200" dirty="0" smtClean="0">
                <a:solidFill>
                  <a:schemeClr val="tx1"/>
                </a:solidFill>
                <a:effectLst/>
                <a:latin typeface="+mn-lt"/>
                <a:ea typeface="+mn-ea"/>
                <a:cs typeface="+mn-cs"/>
              </a:rPr>
              <a:t>Culture and language are indelibly linked. When someone learns English, knowing HOW TO USE the language is just as important as knowing the language itself.</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Just</a:t>
            </a:r>
            <a:r>
              <a:rPr lang="en-US" sz="1200" kern="1200" baseline="0" dirty="0" smtClean="0">
                <a:solidFill>
                  <a:schemeClr val="tx1"/>
                </a:solidFill>
                <a:effectLst/>
                <a:latin typeface="+mn-lt"/>
                <a:ea typeface="+mn-ea"/>
                <a:cs typeface="+mn-cs"/>
              </a:rPr>
              <a:t> like we do, t</a:t>
            </a:r>
            <a:r>
              <a:rPr lang="en-US" sz="1200" kern="1200" dirty="0" smtClean="0">
                <a:solidFill>
                  <a:schemeClr val="tx1"/>
                </a:solidFill>
                <a:effectLst/>
                <a:latin typeface="+mn-lt"/>
                <a:ea typeface="+mn-ea"/>
                <a:cs typeface="+mn-cs"/>
              </a:rPr>
              <a:t>hey often come into contact with individuals in position</a:t>
            </a:r>
            <a:r>
              <a:rPr lang="en-US" sz="1200" kern="1200" baseline="0" dirty="0" smtClean="0">
                <a:solidFill>
                  <a:schemeClr val="tx1"/>
                </a:solidFill>
                <a:effectLst/>
                <a:latin typeface="+mn-lt"/>
                <a:ea typeface="+mn-ea"/>
                <a:cs typeface="+mn-cs"/>
              </a:rPr>
              <a:t>s of authority, such as police officers, landlords, and employers, just to name a few. </a:t>
            </a:r>
            <a:r>
              <a:rPr lang="en-US" sz="1200" kern="1200" dirty="0" smtClean="0">
                <a:solidFill>
                  <a:schemeClr val="tx1"/>
                </a:solidFill>
                <a:effectLst/>
                <a:latin typeface="+mn-lt"/>
                <a:ea typeface="+mn-ea"/>
                <a:cs typeface="+mn-cs"/>
              </a:rPr>
              <a:t>So what do we do for students who live in our community, deal with the same barriers that we do (and more!), but lack the cultural competency to succeed, in addition to lacking the ability to use English proficiently? </a:t>
            </a:r>
          </a:p>
          <a:p>
            <a:endParaRPr lang="en-US" dirty="0"/>
          </a:p>
        </p:txBody>
      </p:sp>
      <p:sp>
        <p:nvSpPr>
          <p:cNvPr id="4" name="Slide Number Placeholder 3"/>
          <p:cNvSpPr>
            <a:spLocks noGrp="1"/>
          </p:cNvSpPr>
          <p:nvPr>
            <p:ph type="sldNum" sz="quarter" idx="10"/>
          </p:nvPr>
        </p:nvSpPr>
        <p:spPr/>
        <p:txBody>
          <a:bodyPr/>
          <a:lstStyle/>
          <a:p>
            <a:fld id="{5A0A3C71-F870-4007-8FAB-CD5B97ABF5FF}" type="slidenum">
              <a:rPr lang="en-US" smtClean="0"/>
              <a:t>3</a:t>
            </a:fld>
            <a:endParaRPr lang="en-US"/>
          </a:p>
        </p:txBody>
      </p:sp>
    </p:spTree>
    <p:extLst>
      <p:ext uri="{BB962C8B-B14F-4D97-AF65-F5344CB8AC3E}">
        <p14:creationId xmlns:p14="http://schemas.microsoft.com/office/powerpoint/2010/main" val="229115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pPr>
              <a:spcBef>
                <a:spcPct val="0"/>
              </a:spcBef>
            </a:pPr>
            <a:r>
              <a:rPr lang="en-US" b="1" dirty="0" smtClean="0"/>
              <a:t>Time Allotted: </a:t>
            </a:r>
            <a:r>
              <a:rPr lang="en-US" dirty="0" smtClean="0"/>
              <a:t>2 minutes</a:t>
            </a:r>
            <a:endParaRPr lang="en-US" b="1" dirty="0" smtClean="0"/>
          </a:p>
          <a:p>
            <a:pPr>
              <a:spcBef>
                <a:spcPct val="0"/>
              </a:spcBef>
            </a:pPr>
            <a:r>
              <a:rPr lang="en-US" b="1" dirty="0" smtClean="0"/>
              <a:t>Supplies: </a:t>
            </a:r>
          </a:p>
          <a:p>
            <a:pPr>
              <a:spcBef>
                <a:spcPct val="0"/>
              </a:spcBef>
            </a:pPr>
            <a:r>
              <a:rPr lang="en-US" b="1" dirty="0" smtClean="0"/>
              <a:t>Training Materials:</a:t>
            </a:r>
            <a:endParaRPr lang="en-US" dirty="0" smtClean="0"/>
          </a:p>
          <a:p>
            <a:pPr>
              <a:spcBef>
                <a:spcPct val="0"/>
              </a:spcBef>
            </a:pPr>
            <a:r>
              <a:rPr lang="en-US" b="1" dirty="0" smtClean="0"/>
              <a:t>Handouts:</a:t>
            </a:r>
          </a:p>
          <a:p>
            <a:pPr>
              <a:spcBef>
                <a:spcPct val="0"/>
              </a:spcBef>
            </a:pPr>
            <a:endParaRPr lang="en-US" sz="1000" b="1" dirty="0" smtClean="0"/>
          </a:p>
          <a:p>
            <a:pPr>
              <a:spcBef>
                <a:spcPct val="0"/>
              </a:spcBef>
            </a:pPr>
            <a:r>
              <a:rPr lang="en-US" b="1" dirty="0" smtClean="0"/>
              <a:t>Presentation Notes:</a:t>
            </a:r>
          </a:p>
          <a:p>
            <a:pPr>
              <a:spcBef>
                <a:spcPct val="0"/>
              </a:spcBef>
              <a:buFont typeface="Arial" pitchFamily="34" charset="0"/>
              <a:buChar char="•"/>
            </a:pPr>
            <a:r>
              <a:rPr lang="en-US" dirty="0" smtClean="0"/>
              <a:t>The way that we address this challenge is through</a:t>
            </a:r>
            <a:r>
              <a:rPr lang="en-US" baseline="0" dirty="0" smtClean="0"/>
              <a:t> the English Forward Lesson Flow, part of the English Forward Training System. </a:t>
            </a:r>
          </a:p>
          <a:p>
            <a:pPr>
              <a:spcBef>
                <a:spcPct val="0"/>
              </a:spcBef>
              <a:buFont typeface="Arial" pitchFamily="34" charset="0"/>
              <a:buNone/>
            </a:pPr>
            <a:r>
              <a:rPr lang="en-US" dirty="0" smtClean="0"/>
              <a:t> </a:t>
            </a:r>
          </a:p>
          <a:p>
            <a:pPr>
              <a:spcBef>
                <a:spcPct val="0"/>
              </a:spcBef>
              <a:buFont typeface="Arial" pitchFamily="34" charset="0"/>
              <a:buChar char="•"/>
            </a:pPr>
            <a:r>
              <a:rPr lang="en-US" dirty="0" smtClean="0"/>
              <a:t>Briefly introduce</a:t>
            </a:r>
            <a:r>
              <a:rPr lang="en-US" baseline="0" dirty="0" smtClean="0"/>
              <a:t> </a:t>
            </a:r>
            <a:r>
              <a:rPr lang="en-US" dirty="0" smtClean="0"/>
              <a:t>the English Forward Training System by reviewing the slide. </a:t>
            </a:r>
          </a:p>
          <a:p>
            <a:pPr>
              <a:spcBef>
                <a:spcPct val="0"/>
              </a:spcBef>
              <a:buFont typeface="Arial" pitchFamily="34" charset="0"/>
              <a:buChar char="•"/>
            </a:pPr>
            <a:endParaRPr lang="en-US" dirty="0" smtClean="0"/>
          </a:p>
          <a:p>
            <a:pPr>
              <a:spcBef>
                <a:spcPct val="0"/>
              </a:spcBef>
              <a:buFont typeface="Arial" pitchFamily="34" charset="0"/>
              <a:buChar char="•"/>
            </a:pPr>
            <a:r>
              <a:rPr lang="en-US" dirty="0" smtClean="0"/>
              <a:t> Refer participants to the web portal for more detailed information about the English Forward Training System.</a:t>
            </a:r>
          </a:p>
          <a:p>
            <a:pPr>
              <a:spcBef>
                <a:spcPct val="0"/>
              </a:spcBef>
              <a:buFont typeface="Arial" pitchFamily="34" charset="0"/>
              <a:buNone/>
            </a:pPr>
            <a:endParaRPr lang="en-US" sz="1000" dirty="0" smtClean="0"/>
          </a:p>
          <a:p>
            <a:pPr>
              <a:spcBef>
                <a:spcPct val="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4</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79323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normAutofit/>
          </a:bodyPr>
          <a:lstStyle/>
          <a:p>
            <a:pPr eaLnBrk="1" hangingPunct="1">
              <a:spcBef>
                <a:spcPct val="0"/>
              </a:spcBef>
            </a:pPr>
            <a:r>
              <a:rPr lang="en-US" b="1" dirty="0" smtClean="0"/>
              <a:t>Time Allotted: </a:t>
            </a:r>
            <a:r>
              <a:rPr lang="en-US" dirty="0" smtClean="0"/>
              <a:t>2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 </a:t>
            </a:r>
            <a:r>
              <a:rPr lang="en-US" dirty="0" smtClean="0"/>
              <a:t>English Forward Curriculum (“EFC”)</a:t>
            </a:r>
          </a:p>
          <a:p>
            <a:pPr eaLnBrk="1" hangingPunct="1">
              <a:spcBef>
                <a:spcPct val="0"/>
              </a:spcBef>
            </a:pPr>
            <a:r>
              <a:rPr lang="en-US" b="1" dirty="0" smtClean="0"/>
              <a:t>Handouts:</a:t>
            </a:r>
          </a:p>
          <a:p>
            <a:pPr eaLnBrk="1" hangingPunct="1">
              <a:spcBef>
                <a:spcPct val="0"/>
              </a:spcBef>
            </a:pPr>
            <a:endParaRPr lang="en-US" sz="1000" b="1" dirty="0" smtClean="0"/>
          </a:p>
          <a:p>
            <a:pPr eaLnBrk="1" hangingPunct="1">
              <a:spcBef>
                <a:spcPct val="0"/>
              </a:spcBef>
            </a:pPr>
            <a:r>
              <a:rPr lang="en-US" b="1" dirty="0" smtClean="0"/>
              <a:t>Presentation Notes:</a:t>
            </a:r>
          </a:p>
          <a:p>
            <a:pPr eaLnBrk="1" hangingPunct="1">
              <a:spcBef>
                <a:spcPct val="0"/>
              </a:spcBef>
              <a:buFont typeface="Arial" pitchFamily="34" charset="0"/>
              <a:buChar char="•"/>
            </a:pPr>
            <a:r>
              <a:rPr lang="en-US" b="0" baseline="0" dirty="0" smtClean="0"/>
              <a:t> Introduce the EFC by briefly covering the following points on the slide:</a:t>
            </a:r>
          </a:p>
          <a:p>
            <a:pPr lvl="1" eaLnBrk="1" hangingPunct="1">
              <a:spcBef>
                <a:spcPct val="0"/>
              </a:spcBef>
              <a:buFont typeface="Calibri" pitchFamily="34" charset="0"/>
              <a:buChar char="-"/>
            </a:pPr>
            <a:r>
              <a:rPr lang="en-US" b="0" baseline="0" dirty="0" smtClean="0"/>
              <a:t> It was developed by the Literacy Coalition in 2012 as part of the 3</a:t>
            </a:r>
            <a:r>
              <a:rPr lang="en-US" b="0" baseline="30000" dirty="0" smtClean="0"/>
              <a:t>rd</a:t>
            </a:r>
            <a:r>
              <a:rPr lang="en-US" b="0" baseline="0" dirty="0" smtClean="0"/>
              <a:t> edition of the training system</a:t>
            </a:r>
          </a:p>
          <a:p>
            <a:pPr lvl="2" eaLnBrk="1" hangingPunct="1">
              <a:spcBef>
                <a:spcPct val="0"/>
              </a:spcBef>
              <a:buFont typeface="Calibri" pitchFamily="34" charset="0"/>
              <a:buChar char="-"/>
            </a:pPr>
            <a:r>
              <a:rPr lang="en-US" b="0" baseline="0" dirty="0" smtClean="0"/>
              <a:t>The intermediate level of curriculum is in development, with much more focus on work readiness. </a:t>
            </a:r>
          </a:p>
          <a:p>
            <a:pPr lvl="1" eaLnBrk="1" hangingPunct="1">
              <a:spcBef>
                <a:spcPct val="0"/>
              </a:spcBef>
              <a:buFont typeface="Calibri" pitchFamily="34" charset="0"/>
              <a:buChar char="-"/>
            </a:pPr>
            <a:endParaRPr lang="en-US" b="0" baseline="0" dirty="0" smtClean="0"/>
          </a:p>
          <a:p>
            <a:pPr lvl="1" eaLnBrk="1" hangingPunct="1">
              <a:spcBef>
                <a:spcPct val="0"/>
              </a:spcBef>
              <a:buFont typeface="Calibri" pitchFamily="34" charset="0"/>
              <a:buChar char="-"/>
            </a:pPr>
            <a:r>
              <a:rPr lang="en-US" b="0" baseline="0" dirty="0" smtClean="0"/>
              <a:t> It was developed at the request of community-based programs with their needs in mind: limited resources and mostly volunteer instructors</a:t>
            </a:r>
          </a:p>
          <a:p>
            <a:pPr lvl="1" eaLnBrk="1" hangingPunct="1">
              <a:spcBef>
                <a:spcPct val="0"/>
              </a:spcBef>
              <a:buFont typeface="Calibri" pitchFamily="34" charset="0"/>
              <a:buChar char="-"/>
            </a:pPr>
            <a:endParaRPr lang="en-US" b="0" baseline="0" dirty="0" smtClean="0"/>
          </a:p>
          <a:p>
            <a:pPr lvl="1" eaLnBrk="1" hangingPunct="1">
              <a:spcBef>
                <a:spcPct val="0"/>
              </a:spcBef>
              <a:buFont typeface="Calibri" pitchFamily="34" charset="0"/>
              <a:buChar char="-"/>
            </a:pPr>
            <a:r>
              <a:rPr lang="en-US" b="0" baseline="0" dirty="0" smtClean="0"/>
              <a:t> It was developed in consult with Dr. Heide Wrigley.</a:t>
            </a:r>
          </a:p>
          <a:p>
            <a:pPr lvl="1" eaLnBrk="1" hangingPunct="1">
              <a:spcBef>
                <a:spcPct val="0"/>
              </a:spcBef>
              <a:buFont typeface="Calibri" pitchFamily="34" charset="0"/>
              <a:buChar char="-"/>
            </a:pPr>
            <a:endParaRPr lang="en-US" b="0" baseline="0" dirty="0" smtClean="0"/>
          </a:p>
          <a:p>
            <a:pPr lvl="1" eaLnBrk="1" hangingPunct="1">
              <a:spcBef>
                <a:spcPct val="0"/>
              </a:spcBef>
              <a:buFont typeface="Calibri" pitchFamily="34" charset="0"/>
              <a:buChar char="-"/>
            </a:pPr>
            <a:r>
              <a:rPr lang="en-US" b="0" baseline="0" dirty="0" smtClean="0"/>
              <a:t> Effectively implementing the EFC requires those using it to already be familiar with many of the principles covered during the English Forward Instructor Training, such as the Lesson Flow and teaching strategies. Therefore, </a:t>
            </a:r>
            <a:r>
              <a:rPr lang="en-US" b="1" baseline="0" dirty="0" smtClean="0"/>
              <a:t>it is only available to those instructors who attended the 2-day instructor training</a:t>
            </a:r>
            <a:r>
              <a:rPr lang="en-US" b="0" baseline="0" dirty="0" smtClean="0"/>
              <a:t>. </a:t>
            </a:r>
          </a:p>
          <a:p>
            <a:pPr lvl="0" eaLnBrk="1" hangingPunct="1">
              <a:spcBef>
                <a:spcPct val="0"/>
              </a:spcBef>
              <a:buFont typeface="Arial" pitchFamily="34" charset="0"/>
              <a:buChar char="•"/>
            </a:pPr>
            <a:endParaRPr lang="en-US" b="0" baseline="0" dirty="0" smtClean="0"/>
          </a:p>
          <a:p>
            <a:pPr lvl="0" eaLnBrk="1" hangingPunct="1">
              <a:spcBef>
                <a:spcPct val="0"/>
              </a:spcBef>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5</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428226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997787" cy="4880610"/>
          </a:xfrm>
        </p:spPr>
        <p:txBody>
          <a:bodyPr>
            <a:normAutofit/>
          </a:bodyPr>
          <a:lstStyle/>
          <a:p>
            <a:pPr eaLnBrk="1" hangingPunct="1">
              <a:spcBef>
                <a:spcPct val="0"/>
              </a:spcBef>
            </a:pPr>
            <a:r>
              <a:rPr lang="en-US" b="1" dirty="0" smtClean="0"/>
              <a:t>Time Allotted: </a:t>
            </a:r>
            <a:r>
              <a:rPr lang="en-US" dirty="0" smtClean="0"/>
              <a:t>5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a:t>
            </a:r>
            <a:endParaRPr lang="en-US" dirty="0" smtClean="0"/>
          </a:p>
          <a:p>
            <a:pPr eaLnBrk="1" hangingPunct="1">
              <a:spcBef>
                <a:spcPct val="0"/>
              </a:spcBef>
            </a:pPr>
            <a:r>
              <a:rPr lang="en-US" b="1" dirty="0" smtClean="0"/>
              <a:t>Handouts: </a:t>
            </a:r>
            <a:r>
              <a:rPr lang="en-US" dirty="0" smtClean="0"/>
              <a:t>The Lesson Flow</a:t>
            </a:r>
            <a:endParaRPr lang="en-US" b="1" dirty="0" smtClean="0"/>
          </a:p>
          <a:p>
            <a:pPr eaLnBrk="1" hangingPunct="1">
              <a:spcBef>
                <a:spcPct val="0"/>
              </a:spcBef>
            </a:pPr>
            <a:endParaRPr lang="en-US" sz="1000" b="1" dirty="0" smtClean="0"/>
          </a:p>
          <a:p>
            <a:pPr eaLnBrk="1" hangingPunct="1">
              <a:spcBef>
                <a:spcPct val="0"/>
              </a:spcBef>
            </a:pPr>
            <a:r>
              <a:rPr lang="en-US" sz="1000" b="1" dirty="0" smtClean="0"/>
              <a:t>Presentation Notes:</a:t>
            </a:r>
          </a:p>
          <a:p>
            <a:pPr eaLnBrk="1" hangingPunct="1">
              <a:spcBef>
                <a:spcPct val="0"/>
              </a:spcBef>
              <a:buFont typeface="Arial" pitchFamily="34" charset="0"/>
              <a:buChar char="•"/>
            </a:pPr>
            <a:r>
              <a:rPr lang="en-US" sz="1000" dirty="0" smtClean="0"/>
              <a:t> Pass out the Lesson Flow handout.</a:t>
            </a:r>
          </a:p>
          <a:p>
            <a:pPr eaLnBrk="1" hangingPunct="1">
              <a:spcBef>
                <a:spcPct val="0"/>
              </a:spcBef>
              <a:buFont typeface="Arial" pitchFamily="34" charset="0"/>
              <a:buChar char="•"/>
            </a:pPr>
            <a:r>
              <a:rPr lang="en-US" sz="1000" dirty="0" smtClean="0"/>
              <a:t> Give a brief overview into the background of the Lesson Flow, highlighting the following points:</a:t>
            </a:r>
          </a:p>
          <a:p>
            <a:pPr lvl="1" eaLnBrk="1" hangingPunct="1">
              <a:spcBef>
                <a:spcPct val="0"/>
              </a:spcBef>
              <a:buFont typeface="Calibri" pitchFamily="34" charset="0"/>
              <a:buChar char="-"/>
            </a:pPr>
            <a:r>
              <a:rPr lang="en-US" sz="1000" dirty="0" smtClean="0"/>
              <a:t> The entire English Forward training system, including the Lesson Flow, builds upon research and promising practices gathered from studies in </a:t>
            </a:r>
            <a:r>
              <a:rPr lang="en-US" sz="1000" b="1" dirty="0" smtClean="0"/>
              <a:t>cognitive sciences, second language acquisition, learning theory, and adult ESL Literacy</a:t>
            </a:r>
            <a:r>
              <a:rPr lang="en-US" sz="1000" dirty="0" smtClean="0"/>
              <a:t>.</a:t>
            </a:r>
          </a:p>
          <a:p>
            <a:pPr lvl="1" eaLnBrk="1" hangingPunct="1">
              <a:spcBef>
                <a:spcPct val="0"/>
              </a:spcBef>
              <a:buFont typeface="Calibri" pitchFamily="34" charset="0"/>
              <a:buChar char="-"/>
            </a:pPr>
            <a:r>
              <a:rPr lang="en-US" sz="1000" dirty="0" smtClean="0"/>
              <a:t> It is </a:t>
            </a:r>
            <a:r>
              <a:rPr lang="en-US" sz="1000" b="1" dirty="0" smtClean="0"/>
              <a:t>a strategy-based approach </a:t>
            </a:r>
            <a:r>
              <a:rPr lang="en-US" sz="1000" dirty="0" smtClean="0"/>
              <a:t>to ESL instruction that can be applied for a variety of ESL levels.</a:t>
            </a:r>
          </a:p>
          <a:p>
            <a:pPr lvl="1" eaLnBrk="1" hangingPunct="1">
              <a:spcBef>
                <a:spcPct val="0"/>
              </a:spcBef>
              <a:buFont typeface="Calibri" pitchFamily="34" charset="0"/>
              <a:buChar char="-"/>
            </a:pPr>
            <a:r>
              <a:rPr lang="en-US" sz="1000" dirty="0" smtClean="0"/>
              <a:t> It can be used by both experienced and new instructors. </a:t>
            </a:r>
          </a:p>
          <a:p>
            <a:pPr lvl="1" eaLnBrk="1" hangingPunct="1">
              <a:spcBef>
                <a:spcPct val="0"/>
              </a:spcBef>
              <a:buFont typeface="Calibri" pitchFamily="34" charset="0"/>
              <a:buChar char="-"/>
            </a:pPr>
            <a:r>
              <a:rPr lang="en-US" sz="1000" dirty="0" smtClean="0"/>
              <a:t> Within a two-hour class period, instructors are encouraged to go through the lesson flow once and focus on listening and speaking and then go through the flow a second time and focus on reading and writing.</a:t>
            </a:r>
          </a:p>
          <a:p>
            <a:pPr marL="465887" lvl="1" defTabSz="931774">
              <a:spcBef>
                <a:spcPct val="0"/>
              </a:spcBef>
              <a:buFont typeface="Calibri" pitchFamily="34" charset="0"/>
              <a:buChar char="-"/>
              <a:defRPr/>
            </a:pPr>
            <a:r>
              <a:rPr lang="en-US" sz="1000" dirty="0" smtClean="0"/>
              <a:t> It is meant to be </a:t>
            </a:r>
            <a:r>
              <a:rPr lang="en-US" sz="1000" b="1" dirty="0" smtClean="0"/>
              <a:t>flexible </a:t>
            </a:r>
            <a:r>
              <a:rPr lang="en-US" sz="1000" dirty="0" smtClean="0"/>
              <a:t>and </a:t>
            </a:r>
            <a:r>
              <a:rPr lang="en-US" sz="1000" b="1" dirty="0" smtClean="0"/>
              <a:t>not content specific</a:t>
            </a:r>
            <a:r>
              <a:rPr lang="en-US" sz="1000" dirty="0" smtClean="0"/>
              <a:t>. It is intended to provide a framework for ESL instruction that can be manipulated to meet the specific needs of teachers and students. </a:t>
            </a:r>
          </a:p>
          <a:p>
            <a:pPr lvl="1">
              <a:spcBef>
                <a:spcPct val="0"/>
              </a:spcBef>
              <a:buFont typeface="Calibri" pitchFamily="34" charset="0"/>
              <a:buChar char="-"/>
              <a:defRPr/>
            </a:pPr>
            <a:r>
              <a:rPr lang="en-US" sz="1000" dirty="0" smtClean="0"/>
              <a:t> The English Forward training system focuses on teaching oral communication skills; therefore, the training and accompanying Curriculum focus on the listening and speaking side of the diagram.</a:t>
            </a:r>
          </a:p>
          <a:p>
            <a:pPr lvl="2">
              <a:spcBef>
                <a:spcPct val="0"/>
              </a:spcBef>
              <a:buFont typeface="Calibri" pitchFamily="34" charset="0"/>
              <a:buChar char="-"/>
              <a:defRPr/>
            </a:pPr>
            <a:r>
              <a:rPr lang="en-US" sz="1000" dirty="0" smtClean="0"/>
              <a:t>However, we are currently developing the next level of English Forward curriculum,</a:t>
            </a:r>
            <a:r>
              <a:rPr lang="en-US" sz="1000" baseline="0" dirty="0" smtClean="0"/>
              <a:t> and this level will incorporate more reading and writing components than the beginning level. </a:t>
            </a:r>
            <a:endParaRPr lang="en-US" sz="1000" dirty="0" smtClean="0"/>
          </a:p>
          <a:p>
            <a:pPr eaLnBrk="1" hangingPunct="1">
              <a:spcBef>
                <a:spcPct val="0"/>
              </a:spcBef>
              <a:buFont typeface="Arial" pitchFamily="34" charset="0"/>
              <a:buNone/>
            </a:pPr>
            <a:endParaRPr lang="en-US" sz="1000" dirty="0" smtClean="0"/>
          </a:p>
          <a:p>
            <a:pPr lvl="1" eaLnBrk="1" hangingPunct="1">
              <a:spcBef>
                <a:spcPct val="0"/>
              </a:spcBef>
              <a:buFont typeface="Arial" pitchFamily="34" charset="0"/>
              <a:buNone/>
            </a:pPr>
            <a:endParaRPr lang="en-US" sz="1000" dirty="0" smtClean="0"/>
          </a:p>
          <a:p>
            <a:pPr lvl="1" eaLnBrk="1" hangingPunct="1">
              <a:spcBef>
                <a:spcPct val="0"/>
              </a:spcBef>
              <a:buFont typeface="Arial" pitchFamily="34" charset="0"/>
              <a:buNone/>
            </a:pPr>
            <a:endParaRPr lang="en-US" sz="1000" dirty="0" smtClean="0"/>
          </a:p>
          <a:p>
            <a:pPr lvl="1" eaLnBrk="1" hangingPunct="1">
              <a:spcBef>
                <a:spcPct val="0"/>
              </a:spcBef>
              <a:buFont typeface="Arial" pitchFamily="34" charset="0"/>
              <a:buNone/>
            </a:pPr>
            <a:endParaRPr lang="en-US" sz="1000" dirty="0" smtClean="0"/>
          </a:p>
        </p:txBody>
      </p:sp>
      <p:sp>
        <p:nvSpPr>
          <p:cNvPr id="4" name="Slide Number Placeholder 3"/>
          <p:cNvSpPr>
            <a:spLocks noGrp="1"/>
          </p:cNvSpPr>
          <p:nvPr>
            <p:ph type="sldNum" sz="quarter" idx="10"/>
          </p:nvPr>
        </p:nvSpPr>
        <p:spPr/>
        <p:txBody>
          <a:bodyPr/>
          <a:lstStyle/>
          <a:p>
            <a:fld id="{8D54E6E8-73C1-4679-8CC8-12F52B8481D9}" type="slidenum">
              <a:rPr lang="en-US" smtClean="0"/>
              <a:pPr/>
              <a:t>6</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279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852160" cy="4880610"/>
          </a:xfrm>
        </p:spPr>
        <p:txBody>
          <a:bodyPr>
            <a:normAutofit/>
          </a:bodyPr>
          <a:lstStyle/>
          <a:p>
            <a:pPr eaLnBrk="1" hangingPunct="1">
              <a:spcBef>
                <a:spcPct val="0"/>
              </a:spcBef>
            </a:pPr>
            <a:r>
              <a:rPr lang="en-US" b="1" dirty="0" smtClean="0"/>
              <a:t>Time Allotted: </a:t>
            </a:r>
            <a:r>
              <a:rPr lang="en-US" dirty="0" smtClean="0"/>
              <a:t>8 minutes</a:t>
            </a:r>
            <a:endParaRPr lang="en-US" b="1" dirty="0" smtClean="0"/>
          </a:p>
          <a:p>
            <a:pPr eaLnBrk="1" hangingPunct="1">
              <a:spcBef>
                <a:spcPct val="0"/>
              </a:spcBef>
            </a:pPr>
            <a:r>
              <a:rPr lang="en-US" b="1" dirty="0" smtClean="0"/>
              <a:t>Supplies:</a:t>
            </a:r>
            <a:endParaRPr lang="en-US" dirty="0" smtClean="0"/>
          </a:p>
          <a:p>
            <a:pPr eaLnBrk="1" hangingPunct="1">
              <a:spcBef>
                <a:spcPct val="0"/>
              </a:spcBef>
            </a:pPr>
            <a:r>
              <a:rPr lang="en-US" b="1" dirty="0" smtClean="0"/>
              <a:t>Training Materials: </a:t>
            </a:r>
            <a:endParaRPr lang="en-US" dirty="0" smtClean="0"/>
          </a:p>
          <a:p>
            <a:pPr eaLnBrk="1" hangingPunct="1">
              <a:spcBef>
                <a:spcPct val="0"/>
              </a:spcBef>
            </a:pPr>
            <a:r>
              <a:rPr lang="en-US" b="1" dirty="0" smtClean="0"/>
              <a:t>Handouts: </a:t>
            </a:r>
            <a:r>
              <a:rPr lang="en-US" dirty="0" smtClean="0"/>
              <a:t>EFC Lesson 8.3 </a:t>
            </a:r>
            <a:endParaRPr lang="en-US" b="1" dirty="0" smtClean="0"/>
          </a:p>
          <a:p>
            <a:pPr eaLnBrk="1" hangingPunct="1">
              <a:spcBef>
                <a:spcPct val="0"/>
              </a:spcBef>
            </a:pPr>
            <a:endParaRPr lang="en-US" sz="1000" b="1" dirty="0" smtClean="0"/>
          </a:p>
          <a:p>
            <a:pPr eaLnBrk="1" hangingPunct="1">
              <a:spcBef>
                <a:spcPct val="0"/>
              </a:spcBef>
            </a:pPr>
            <a:r>
              <a:rPr lang="en-US" b="1" dirty="0" smtClean="0"/>
              <a:t>Presentation Notes:</a:t>
            </a:r>
          </a:p>
          <a:p>
            <a:pPr defTabSz="931774">
              <a:spcBef>
                <a:spcPct val="0"/>
              </a:spcBef>
              <a:defRPr/>
            </a:pPr>
            <a:r>
              <a:rPr lang="en-US" u="sng" dirty="0" smtClean="0"/>
              <a:t>Strategy: Teaching with PPT</a:t>
            </a:r>
          </a:p>
          <a:p>
            <a:pPr defTabSz="931774">
              <a:spcBef>
                <a:spcPct val="0"/>
              </a:spcBef>
              <a:buFont typeface="Arial" pitchFamily="34" charset="0"/>
              <a:buChar char="•"/>
              <a:defRPr/>
            </a:pPr>
            <a:r>
              <a:rPr lang="en-US" dirty="0" smtClean="0"/>
              <a:t> Give each participant a copy of Lesson 8.3.</a:t>
            </a:r>
          </a:p>
          <a:p>
            <a:pPr defTabSz="931774">
              <a:spcBef>
                <a:spcPct val="0"/>
              </a:spcBef>
              <a:buFont typeface="Arial" pitchFamily="34" charset="0"/>
              <a:buNone/>
              <a:defRPr/>
            </a:pPr>
            <a:endParaRPr lang="en-US" dirty="0" smtClean="0"/>
          </a:p>
          <a:p>
            <a:pPr defTabSz="931774">
              <a:spcBef>
                <a:spcPct val="0"/>
              </a:spcBef>
              <a:buFont typeface="Arial" pitchFamily="34" charset="0"/>
              <a:buChar char="•"/>
              <a:defRPr/>
            </a:pPr>
            <a:r>
              <a:rPr lang="en-US" dirty="0" smtClean="0"/>
              <a:t> Orient everyone to the lesson by covering the </a:t>
            </a:r>
            <a:r>
              <a:rPr lang="en-US" b="1" dirty="0" smtClean="0"/>
              <a:t>topic, objectives, and Step 1</a:t>
            </a:r>
            <a:r>
              <a:rPr lang="en-US" dirty="0" smtClean="0"/>
              <a:t>.</a:t>
            </a:r>
          </a:p>
          <a:p>
            <a:pPr defTabSz="931774">
              <a:spcBef>
                <a:spcPct val="0"/>
              </a:spcBef>
              <a:buFont typeface="Arial" pitchFamily="34" charset="0"/>
              <a:buChar char="•"/>
              <a:defRPr/>
            </a:pPr>
            <a:endParaRPr lang="en-US" dirty="0" smtClean="0"/>
          </a:p>
          <a:p>
            <a:pPr defTabSz="931774">
              <a:spcBef>
                <a:spcPct val="0"/>
              </a:spcBef>
              <a:buFont typeface="Arial" pitchFamily="34" charset="0"/>
              <a:buChar char="•"/>
              <a:defRPr/>
            </a:pPr>
            <a:r>
              <a:rPr lang="en-US" b="1" dirty="0" smtClean="0"/>
              <a:t> Demonstrate Teaching with PPT</a:t>
            </a:r>
            <a:r>
              <a:rPr lang="en-US" dirty="0" smtClean="0"/>
              <a:t>: M</a:t>
            </a:r>
            <a:r>
              <a:rPr lang="en-US" b="0" baseline="0" dirty="0" smtClean="0"/>
              <a:t>odel Step 2 of the lesson.</a:t>
            </a:r>
          </a:p>
          <a:p>
            <a:pPr lvl="1">
              <a:spcBef>
                <a:spcPct val="0"/>
              </a:spcBef>
              <a:buFont typeface="Calibri" pitchFamily="34" charset="0"/>
              <a:buChar char="-"/>
              <a:defRPr/>
            </a:pPr>
            <a:r>
              <a:rPr lang="en-US" b="0" baseline="0" dirty="0" smtClean="0"/>
              <a:t> Run through the presentation twice just as you would in class:</a:t>
            </a:r>
          </a:p>
        </p:txBody>
      </p:sp>
      <p:sp>
        <p:nvSpPr>
          <p:cNvPr id="4" name="Slide Number Placeholder 3"/>
          <p:cNvSpPr>
            <a:spLocks noGrp="1"/>
          </p:cNvSpPr>
          <p:nvPr>
            <p:ph type="sldNum" sz="quarter" idx="10"/>
          </p:nvPr>
        </p:nvSpPr>
        <p:spPr/>
        <p:txBody>
          <a:bodyPr/>
          <a:lstStyle/>
          <a:p>
            <a:fld id="{8D54E6E8-73C1-4679-8CC8-12F52B8481D9}" type="slidenum">
              <a:rPr lang="en-US" smtClean="0"/>
              <a:pPr/>
              <a:t>7</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242570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my car. I am</a:t>
            </a:r>
            <a:r>
              <a:rPr lang="en-US" baseline="0" dirty="0" smtClean="0"/>
              <a:t> a good driver.” </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8</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418133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spcBef>
                <a:spcPct val="0"/>
              </a:spcBef>
              <a:defRPr/>
            </a:pPr>
            <a:r>
              <a:rPr lang="en-US" dirty="0" smtClean="0"/>
              <a:t>“I always come to a complete</a:t>
            </a:r>
            <a:r>
              <a:rPr lang="en-US" baseline="0" dirty="0" smtClean="0"/>
              <a:t> stop and I always look both ways.”</a:t>
            </a:r>
            <a:endParaRPr lang="en-US" dirty="0"/>
          </a:p>
        </p:txBody>
      </p:sp>
      <p:sp>
        <p:nvSpPr>
          <p:cNvPr id="4" name="Slide Number Placeholder 3"/>
          <p:cNvSpPr>
            <a:spLocks noGrp="1"/>
          </p:cNvSpPr>
          <p:nvPr>
            <p:ph type="sldNum" sz="quarter" idx="10"/>
          </p:nvPr>
        </p:nvSpPr>
        <p:spPr/>
        <p:txBody>
          <a:bodyPr/>
          <a:lstStyle/>
          <a:p>
            <a:fld id="{8D54E6E8-73C1-4679-8CC8-12F52B8481D9}" type="slidenum">
              <a:rPr lang="en-US" smtClean="0"/>
              <a:pPr/>
              <a:t>9</a:t>
            </a:fld>
            <a:endParaRPr lang="en-US"/>
          </a:p>
        </p:txBody>
      </p:sp>
      <p:sp>
        <p:nvSpPr>
          <p:cNvPr id="5" name="TextBox 4"/>
          <p:cNvSpPr txBox="1"/>
          <p:nvPr/>
        </p:nvSpPr>
        <p:spPr>
          <a:xfrm>
            <a:off x="5562600" y="4191000"/>
            <a:ext cx="317716"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88607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9B3D1A">
              <a:alpha val="25000"/>
            </a:srgbClr>
          </a:solidFill>
          <a:ln>
            <a:solidFill>
              <a:srgbClr val="006C91"/>
            </a:solidFill>
          </a:ln>
        </p:spPr>
        <p:txBody>
          <a:bodyPr>
            <a:normAutofit/>
          </a:bodyPr>
          <a:lstStyle>
            <a:lvl1pPr>
              <a:defRPr sz="4800" baseline="0">
                <a:solidFill>
                  <a:srgbClr val="414042"/>
                </a:solidFill>
                <a:latin typeface="Neutraface 2 Text Bold" panose="020B0803020202020102"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200" baseline="0">
                <a:solidFill>
                  <a:schemeClr val="tx1">
                    <a:tint val="75000"/>
                  </a:schemeClr>
                </a:solidFill>
                <a:latin typeface="Neutraface 2 Text Book" panose="020B050302020202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48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41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456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Neutraface 2 Text Book" panose="020B0503020202020102" pitchFamily="34" charset="0"/>
              </a:defRPr>
            </a:lvl1pPr>
            <a:lvl2pPr>
              <a:defRPr baseline="0">
                <a:latin typeface="Neutraface 2 Text Book" panose="020B0503020202020102" pitchFamily="34" charset="0"/>
              </a:defRPr>
            </a:lvl2pPr>
            <a:lvl3pPr>
              <a:defRPr baseline="0">
                <a:latin typeface="Neutraface 2 Text Book" panose="020B0503020202020102" pitchFamily="34" charset="0"/>
              </a:defRPr>
            </a:lvl3pPr>
            <a:lvl4pPr>
              <a:defRPr baseline="0">
                <a:latin typeface="Neutraface 2 Text Book" panose="020B0503020202020102" pitchFamily="34" charset="0"/>
              </a:defRPr>
            </a:lvl4pPr>
            <a:lvl5pPr>
              <a:defRPr baseline="0">
                <a:latin typeface="Neutraface 2 Text Book" panose="020B0503020202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61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65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baseline="0">
                <a:latin typeface="Neutraface 2 Text Book" panose="020B0503020202020102" pitchFamily="34" charset="0"/>
              </a:defRPr>
            </a:lvl1pPr>
            <a:lvl2pPr>
              <a:defRPr sz="2400" baseline="0">
                <a:latin typeface="Neutraface 2 Text Book" panose="020B0503020202020102" pitchFamily="34" charset="0"/>
              </a:defRPr>
            </a:lvl2pPr>
            <a:lvl3pPr>
              <a:defRPr sz="2000" baseline="0">
                <a:latin typeface="Neutraface 2 Text Book" panose="020B0503020202020102" pitchFamily="34" charset="0"/>
              </a:defRPr>
            </a:lvl3pPr>
            <a:lvl4pPr>
              <a:defRPr sz="1800" baseline="0">
                <a:latin typeface="Neutraface 2 Text Book" panose="020B0503020202020102" pitchFamily="34" charset="0"/>
              </a:defRPr>
            </a:lvl4pPr>
            <a:lvl5pPr>
              <a:defRPr sz="1800" baseline="0">
                <a:latin typeface="Neutraface 2 Text Book" panose="020B0503020202020102"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2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14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941832"/>
          </a:xfrm>
          <a:solidFill>
            <a:srgbClr val="9B3D1A">
              <a:alpha val="25000"/>
            </a:srgbClr>
          </a:solidFill>
          <a:ln>
            <a:solidFill>
              <a:srgbClr val="006C91"/>
            </a:solidFill>
          </a:ln>
        </p:spPr>
        <p:txBody>
          <a:bodyPr/>
          <a:lstStyle>
            <a:lvl1pPr>
              <a:defRPr baseline="0">
                <a:solidFill>
                  <a:srgbClr val="414042"/>
                </a:solidFill>
                <a:latin typeface="Neutraface 2 Text Demi" panose="020B0703020202020102"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2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2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76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DABE">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style>
          <a:lnRef idx="2">
            <a:schemeClr val="accent5"/>
          </a:lnRef>
          <a:fillRef idx="1">
            <a:schemeClr val="lt1"/>
          </a:fillRef>
          <a:effectRef idx="0">
            <a:schemeClr val="accent5"/>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DA033-8C78-4616-8E86-E1D28B6F4AC7}" type="datetimeFigureOut">
              <a:rPr lang="en-US" smtClean="0">
                <a:solidFill>
                  <a:prstClr val="black">
                    <a:tint val="75000"/>
                  </a:prstClr>
                </a:solidFill>
              </a:rPr>
              <a:pPr/>
              <a:t>10/25/2016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2971-3F26-43FF-81BD-5D9E09910F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719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baseline="0">
          <a:solidFill>
            <a:schemeClr val="tx1"/>
          </a:solidFill>
          <a:latin typeface="Neutraface 2 Text Demi" panose="020B0703020202020102"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14042"/>
          </a:solidFill>
          <a:latin typeface="Neutraface 2 Text Book" panose="020B0503020202020102"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414042"/>
          </a:solidFill>
          <a:latin typeface="Neutraface 2 Text Book" panose="020B0503020202020102"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414042"/>
          </a:solidFill>
          <a:latin typeface="Neutraface 2 Text Book" panose="020B0503020202020102"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414042"/>
          </a:solidFill>
          <a:latin typeface="Neutraface 2 Text Book" panose="020B0503020202020102"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iteracywork.com/" TargetMode="External"/><Relationship Id="rId2" Type="http://schemas.openxmlformats.org/officeDocument/2006/relationships/hyperlink" Target="http://www.literacyforward.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literacyforward.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mailto:kgreen@elbuen.org" TargetMode="External"/><Relationship Id="rId5" Type="http://schemas.openxmlformats.org/officeDocument/2006/relationships/hyperlink" Target="mailto:jdebrosse@willread.or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99774" y="3739936"/>
            <a:ext cx="7772400" cy="1056943"/>
          </a:xfrm>
        </p:spPr>
        <p:txBody>
          <a:bodyPr>
            <a:normAutofit/>
          </a:bodyPr>
          <a:lstStyle/>
          <a:p>
            <a:pPr algn="l"/>
            <a:r>
              <a:rPr lang="en-US" sz="2400" dirty="0" smtClean="0">
                <a:solidFill>
                  <a:srgbClr val="414042"/>
                </a:solidFill>
              </a:rPr>
              <a:t>Justin DeBrosse, Literacy Coalition of Central Texas</a:t>
            </a:r>
          </a:p>
          <a:p>
            <a:pPr algn="l"/>
            <a:r>
              <a:rPr lang="en-US" sz="2400" dirty="0" smtClean="0">
                <a:solidFill>
                  <a:srgbClr val="414042"/>
                </a:solidFill>
              </a:rPr>
              <a:t>Karen Green, El </a:t>
            </a:r>
            <a:r>
              <a:rPr lang="en-US" sz="2400" dirty="0" err="1" smtClean="0">
                <a:solidFill>
                  <a:srgbClr val="414042"/>
                </a:solidFill>
              </a:rPr>
              <a:t>Buen</a:t>
            </a:r>
            <a:r>
              <a:rPr lang="en-US" sz="2400" dirty="0" smtClean="0">
                <a:solidFill>
                  <a:srgbClr val="414042"/>
                </a:solidFill>
              </a:rPr>
              <a:t> </a:t>
            </a:r>
            <a:r>
              <a:rPr lang="en-US" sz="2400" dirty="0" err="1" smtClean="0">
                <a:solidFill>
                  <a:srgbClr val="414042"/>
                </a:solidFill>
              </a:rPr>
              <a:t>Samaritano</a:t>
            </a:r>
            <a:r>
              <a:rPr lang="en-US" sz="2400" dirty="0" smtClean="0">
                <a:solidFill>
                  <a:srgbClr val="414042"/>
                </a:solidFill>
              </a:rPr>
              <a:t> </a:t>
            </a:r>
            <a:endParaRPr lang="en-US" sz="2400" dirty="0">
              <a:solidFill>
                <a:srgbClr val="414042"/>
              </a:solidFill>
            </a:endParaRPr>
          </a:p>
        </p:txBody>
      </p:sp>
      <p:sp>
        <p:nvSpPr>
          <p:cNvPr id="6" name="Subtitle 2"/>
          <p:cNvSpPr txBox="1">
            <a:spLocks/>
          </p:cNvSpPr>
          <p:nvPr/>
        </p:nvSpPr>
        <p:spPr>
          <a:xfrm>
            <a:off x="3102142" y="525374"/>
            <a:ext cx="6019800" cy="994611"/>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Neutraface 2 Text Book" panose="020B0503020202020102" pitchFamily="34" charset="0"/>
                <a:ea typeface="+mn-ea"/>
                <a:cs typeface="+mn-cs"/>
              </a:defRPr>
            </a:lvl1pPr>
            <a:lvl2pPr marL="457200" indent="0" algn="ctr" defTabSz="914400" rtl="0" eaLnBrk="1" latinLnBrk="0" hangingPunct="1">
              <a:spcBef>
                <a:spcPct val="20000"/>
              </a:spcBef>
              <a:buFont typeface="Arial" pitchFamily="34" charset="0"/>
              <a:buNone/>
              <a:defRPr sz="2800" kern="1200" baseline="0">
                <a:solidFill>
                  <a:schemeClr val="tx1">
                    <a:tint val="75000"/>
                  </a:schemeClr>
                </a:solidFill>
                <a:latin typeface="Neutraface 2 Text Book" panose="020B0503020202020102" pitchFamily="34" charset="0"/>
                <a:ea typeface="+mn-ea"/>
                <a:cs typeface="+mn-cs"/>
              </a:defRPr>
            </a:lvl2pPr>
            <a:lvl3pPr marL="914400" indent="0" algn="ctr" defTabSz="914400" rtl="0" eaLnBrk="1" latinLnBrk="0" hangingPunct="1">
              <a:spcBef>
                <a:spcPct val="20000"/>
              </a:spcBef>
              <a:buFont typeface="Arial" pitchFamily="34" charset="0"/>
              <a:buNone/>
              <a:defRPr sz="2400" kern="1200" baseline="0">
                <a:solidFill>
                  <a:schemeClr val="tx1">
                    <a:tint val="75000"/>
                  </a:schemeClr>
                </a:solidFill>
                <a:latin typeface="Neutraface 2 Text Book" panose="020B0503020202020102" pitchFamily="34" charset="0"/>
                <a:ea typeface="+mn-ea"/>
                <a:cs typeface="+mn-cs"/>
              </a:defRPr>
            </a:lvl3pPr>
            <a:lvl4pPr marL="1371600" indent="0" algn="ctr" defTabSz="914400" rtl="0" eaLnBrk="1" latinLnBrk="0" hangingPunct="1">
              <a:spcBef>
                <a:spcPct val="20000"/>
              </a:spcBef>
              <a:buFont typeface="Arial" pitchFamily="34" charset="0"/>
              <a:buNone/>
              <a:defRPr sz="2000" kern="1200" baseline="0">
                <a:solidFill>
                  <a:schemeClr val="tx1">
                    <a:tint val="75000"/>
                  </a:schemeClr>
                </a:solidFill>
                <a:latin typeface="Neutraface 2 Text Book" panose="020B0503020202020102" pitchFamily="34" charset="0"/>
                <a:ea typeface="+mn-ea"/>
                <a:cs typeface="+mn-cs"/>
              </a:defRPr>
            </a:lvl4pPr>
            <a:lvl5pPr marL="1828800" indent="0" algn="ctr" defTabSz="914400" rtl="0" eaLnBrk="1" latinLnBrk="0" hangingPunct="1">
              <a:spcBef>
                <a:spcPct val="20000"/>
              </a:spcBef>
              <a:buFont typeface="Arial" pitchFamily="34" charset="0"/>
              <a:buNone/>
              <a:defRPr sz="2000" kern="1200" baseline="0">
                <a:solidFill>
                  <a:schemeClr val="tx1">
                    <a:tint val="75000"/>
                  </a:schemeClr>
                </a:solidFill>
                <a:latin typeface="Neutraface 2 Text Book" panose="020B0503020202020102"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rgbClr val="414042"/>
                </a:solidFill>
              </a:rPr>
              <a:t>October 28, 2016</a:t>
            </a:r>
          </a:p>
          <a:p>
            <a:r>
              <a:rPr lang="en-US" sz="2400" dirty="0" err="1" smtClean="0">
                <a:solidFill>
                  <a:srgbClr val="414042"/>
                </a:solidFill>
              </a:rPr>
              <a:t>TexTESOL</a:t>
            </a:r>
            <a:r>
              <a:rPr lang="en-US" sz="2400" dirty="0" smtClean="0">
                <a:solidFill>
                  <a:srgbClr val="414042"/>
                </a:solidFill>
              </a:rPr>
              <a:t> 2016 State Conference</a:t>
            </a:r>
          </a:p>
          <a:p>
            <a:r>
              <a:rPr lang="en-US" sz="2400" dirty="0" smtClean="0">
                <a:solidFill>
                  <a:srgbClr val="414042"/>
                </a:solidFill>
              </a:rPr>
              <a:t>Austin, Texas</a:t>
            </a:r>
            <a:endParaRPr lang="en-US" sz="2400" dirty="0">
              <a:solidFill>
                <a:srgbClr val="414042"/>
              </a:solidFill>
            </a:endParaRPr>
          </a:p>
        </p:txBody>
      </p:sp>
      <p:sp>
        <p:nvSpPr>
          <p:cNvPr id="7" name="Title 1"/>
          <p:cNvSpPr txBox="1">
            <a:spLocks/>
          </p:cNvSpPr>
          <p:nvPr/>
        </p:nvSpPr>
        <p:spPr>
          <a:xfrm>
            <a:off x="2199774" y="1913394"/>
            <a:ext cx="7772400" cy="1470025"/>
          </a:xfrm>
          <a:prstGeom prst="rect">
            <a:avLst/>
          </a:prstGeom>
          <a:solidFill>
            <a:srgbClr val="9B3D1A">
              <a:alpha val="25000"/>
            </a:srgbClr>
          </a:solidFill>
          <a:ln w="25400" cap="flat" cmpd="sng" algn="ctr">
            <a:solidFill>
              <a:srgbClr val="006C91"/>
            </a:solidFill>
            <a:prstDash val="solid"/>
          </a:ln>
          <a:effectLst/>
        </p:spPr>
        <p:txBody>
          <a:bodyPr vert="horz" lIns="91440" tIns="45720" rIns="91440" bIns="45720" rtlCol="0" anchor="ctr">
            <a:normAutofit/>
          </a:bodyPr>
          <a:lstStyle>
            <a:lvl1pPr algn="ctr" defTabSz="914400" rtl="0" eaLnBrk="1" latinLnBrk="0" hangingPunct="1">
              <a:spcBef>
                <a:spcPct val="0"/>
              </a:spcBef>
              <a:buNone/>
              <a:defRPr sz="4800" kern="1200" baseline="0">
                <a:solidFill>
                  <a:srgbClr val="414042"/>
                </a:solidFill>
                <a:latin typeface="Neutraface 2 Text Bold" panose="020B0803020202020102" pitchFamily="34"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r>
              <a:rPr lang="en-US" sz="3600" dirty="0"/>
              <a:t>Teaching Adult ESL Students to Succeed in Courageous Conversations</a:t>
            </a:r>
            <a:endParaRPr lang="en-US" sz="36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774" y="5316556"/>
            <a:ext cx="3141368" cy="120821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52580"/>
          <a:stretch/>
        </p:blipFill>
        <p:spPr>
          <a:xfrm>
            <a:off x="6186236" y="5364118"/>
            <a:ext cx="3785938" cy="1208218"/>
          </a:xfrm>
          <a:prstGeom prst="rect">
            <a:avLst/>
          </a:prstGeom>
        </p:spPr>
      </p:pic>
    </p:spTree>
    <p:extLst>
      <p:ext uri="{BB962C8B-B14F-4D97-AF65-F5344CB8AC3E}">
        <p14:creationId xmlns:p14="http://schemas.microsoft.com/office/powerpoint/2010/main" val="6883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olunteer\Dropbox\Curriculum - Jessica\••FINAL-1.15.13••\Supplemental HR pdfs\PPT\PulledOver\jpg\PulledOverPPT4.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37925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olunteer\Dropbox\Curriculum - Jessica\••FINAL-1.15.13••\Supplemental HR pdfs\PPT\PulledOver\jpg\PulledOverPPT5.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791821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708659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olunteer\Dropbox\Curriculum - Jessica\••FINAL-1.15.13••\Supplemental HR pdfs\PPT\PulledOver\jpg\PulledOverPPT7.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253220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olunteer\Dropbox\Curriculum - Jessica\••FINAL-1.15.13••\Supplemental HR pdfs\PPT\PulledOver\jpg\PulledOverPPT8.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738858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olunteer\Dropbox\Curriculum - Jessica\••FINAL-1.15.13••\Supplemental HR pdfs\PPT\PulledOver\jpg\PulledOverPPT9.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997347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Volunteer\Dropbox\Curriculum - Jessica\••FINAL-1.15.13••\Supplemental HR pdfs\PPT\PulledOver\jpg\PulledOverPPT10.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148462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olunteer\Dropbox\Curriculum - Jessica\••FINAL-1.15.13••\Supplemental HR pdfs\PPT\PulledOver\jpg\PulledOverPPT11.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86875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4281184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Volunteer\Dropbox\Curriculum - Jessica\••FINAL-1.15.13••\Supplemental HR pdfs\PPT\PulledOver\jpg\PulledOverPPT13.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518613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p>
          <a:p>
            <a:r>
              <a:rPr lang="en-US" dirty="0" smtClean="0"/>
              <a:t>The Challenge</a:t>
            </a:r>
          </a:p>
          <a:p>
            <a:r>
              <a:rPr lang="en-US" dirty="0" smtClean="0"/>
              <a:t>Our Answer:</a:t>
            </a:r>
          </a:p>
          <a:p>
            <a:pPr lvl="1"/>
            <a:r>
              <a:rPr lang="en-US" dirty="0" smtClean="0"/>
              <a:t>English Forward</a:t>
            </a:r>
          </a:p>
          <a:p>
            <a:pPr lvl="1"/>
            <a:r>
              <a:rPr lang="en-US" dirty="0" smtClean="0"/>
              <a:t>Lesson Flow</a:t>
            </a:r>
          </a:p>
          <a:p>
            <a:pPr lvl="1"/>
            <a:r>
              <a:rPr lang="en-US" dirty="0" smtClean="0"/>
              <a:t>Sample Lesson</a:t>
            </a:r>
          </a:p>
          <a:p>
            <a:r>
              <a:rPr lang="en-US" dirty="0" smtClean="0"/>
              <a:t>Q&amp;A</a:t>
            </a:r>
          </a:p>
        </p:txBody>
      </p:sp>
    </p:spTree>
    <p:extLst>
      <p:ext uri="{BB962C8B-B14F-4D97-AF65-F5344CB8AC3E}">
        <p14:creationId xmlns:p14="http://schemas.microsoft.com/office/powerpoint/2010/main" val="3955066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510227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769116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Volunteer\Dropbox\Curriculum - Jessica\••FINAL-1.15.13••\Supplemental HR pdfs\PPT\PulledOver\jpg\PulledOverPPT16.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254846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Volunteer\Dropbox\Curriculum - Jessica\••FINAL-1.15.13••\Supplemental HR pdfs\PPT\PulledOver\jpg\PulledOverPPT17.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581502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8.3 A Traffic Stop</a:t>
            </a:r>
            <a:endParaRPr lang="en-US" dirty="0"/>
          </a:p>
        </p:txBody>
      </p:sp>
      <p:pic>
        <p:nvPicPr>
          <p:cNvPr id="1026" name="Picture 2" descr="C:\Users\Volunteer\Dropbox\Curriculum - Jessica\••FINAL-1.15.13••\Supplemental HR pdfs\PPT\PulledOver\jpg\PulledOverPPT.jpg"/>
          <p:cNvPicPr>
            <a:picLocks noGrp="1" noChangeAspect="1" noChangeArrowheads="1"/>
          </p:cNvPicPr>
          <p:nvPr>
            <p:ph idx="1"/>
          </p:nvPr>
        </p:nvPicPr>
        <p:blipFill>
          <a:blip r:embed="rId3" cstate="print"/>
          <a:stretch>
            <a:fillRect/>
          </a:stretch>
        </p:blipFill>
        <p:spPr bwMode="auto">
          <a:xfrm>
            <a:off x="3078692" y="1600201"/>
            <a:ext cx="6034617" cy="4525963"/>
          </a:xfrm>
          <a:prstGeom prst="rect">
            <a:avLst/>
          </a:prstGeom>
          <a:noFill/>
        </p:spPr>
      </p:pic>
      <p:sp>
        <p:nvSpPr>
          <p:cNvPr id="6" name="TextBox 5"/>
          <p:cNvSpPr txBox="1"/>
          <p:nvPr/>
        </p:nvSpPr>
        <p:spPr>
          <a:xfrm>
            <a:off x="6705601" y="6172201"/>
            <a:ext cx="3734099" cy="830997"/>
          </a:xfrm>
          <a:prstGeom prst="rect">
            <a:avLst/>
          </a:prstGeom>
          <a:noFill/>
        </p:spPr>
        <p:txBody>
          <a:bodyPr wrap="none" rtlCol="0">
            <a:spAutoFit/>
          </a:bodyPr>
          <a:lstStyle/>
          <a:p>
            <a:r>
              <a:rPr lang="en-US" sz="2400" dirty="0">
                <a:solidFill>
                  <a:srgbClr val="006C91"/>
                </a:solidFill>
                <a:latin typeface="Neutraface 2 Text Book" panose="020B0503020202020102" pitchFamily="34" charset="0"/>
              </a:rPr>
              <a:t>Strategy: Teaching with PPT</a:t>
            </a:r>
          </a:p>
          <a:p>
            <a:endParaRPr lang="en-US" sz="2400" dirty="0">
              <a:solidFill>
                <a:srgbClr val="006C91"/>
              </a:solidFill>
              <a:latin typeface="Neutraface 2 Text Book" panose="020B0503020202020102" pitchFamily="34" charset="0"/>
            </a:endParaRPr>
          </a:p>
        </p:txBody>
      </p:sp>
    </p:spTree>
    <p:extLst>
      <p:ext uri="{BB962C8B-B14F-4D97-AF65-F5344CB8AC3E}">
        <p14:creationId xmlns:p14="http://schemas.microsoft.com/office/powerpoint/2010/main" val="1561167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4-6 of the lesson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34346" y="1330036"/>
            <a:ext cx="3629025" cy="5278582"/>
          </a:xfrm>
        </p:spPr>
      </p:pic>
    </p:spTree>
    <p:extLst>
      <p:ext uri="{BB962C8B-B14F-4D97-AF65-F5344CB8AC3E}">
        <p14:creationId xmlns:p14="http://schemas.microsoft.com/office/powerpoint/2010/main" val="525882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Learn More</a:t>
            </a:r>
            <a:endParaRPr lang="en-US" dirty="0"/>
          </a:p>
        </p:txBody>
      </p:sp>
      <p:sp>
        <p:nvSpPr>
          <p:cNvPr id="3" name="Content Placeholder 2"/>
          <p:cNvSpPr>
            <a:spLocks noGrp="1"/>
          </p:cNvSpPr>
          <p:nvPr>
            <p:ph idx="1"/>
          </p:nvPr>
        </p:nvSpPr>
        <p:spPr/>
        <p:txBody>
          <a:bodyPr/>
          <a:lstStyle/>
          <a:p>
            <a:pPr marL="0" indent="0">
              <a:buNone/>
            </a:pPr>
            <a:r>
              <a:rPr lang="en-US" dirty="0" smtClean="0"/>
              <a:t>Literacy Forward Web Portal – </a:t>
            </a:r>
            <a:r>
              <a:rPr lang="en-US" dirty="0" smtClean="0">
                <a:hlinkClick r:id="rId2"/>
              </a:rPr>
              <a:t>www.literacyforward.org</a:t>
            </a:r>
            <a:r>
              <a:rPr lang="en-US" dirty="0" smtClean="0"/>
              <a:t> </a:t>
            </a:r>
          </a:p>
          <a:p>
            <a:pPr marL="0" indent="0">
              <a:buNone/>
            </a:pPr>
            <a:endParaRPr lang="en-US" dirty="0"/>
          </a:p>
          <a:p>
            <a:pPr marL="0" indent="0">
              <a:buNone/>
            </a:pPr>
            <a:r>
              <a:rPr lang="en-US" dirty="0" err="1" smtClean="0"/>
              <a:t>Literacywork</a:t>
            </a:r>
            <a:r>
              <a:rPr lang="en-US" dirty="0" smtClean="0"/>
              <a:t> International – </a:t>
            </a:r>
            <a:r>
              <a:rPr lang="en-US" dirty="0" smtClean="0">
                <a:hlinkClick r:id="rId3"/>
              </a:rPr>
              <a:t>www.literacywork.com</a:t>
            </a:r>
            <a:r>
              <a:rPr lang="en-US" dirty="0" smtClean="0"/>
              <a:t> </a:t>
            </a:r>
            <a:endParaRPr lang="en-US" dirty="0"/>
          </a:p>
        </p:txBody>
      </p:sp>
    </p:spTree>
    <p:extLst>
      <p:ext uri="{BB962C8B-B14F-4D97-AF65-F5344CB8AC3E}">
        <p14:creationId xmlns:p14="http://schemas.microsoft.com/office/powerpoint/2010/main" val="2592099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Z:\Literacy Forward\Images and Forms\Images\123RF.com Images\Web Portal Images\Ask a Question_Hands Rai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extBox 4"/>
          <p:cNvSpPr txBox="1">
            <a:spLocks noChangeArrowheads="1"/>
          </p:cNvSpPr>
          <p:nvPr/>
        </p:nvSpPr>
        <p:spPr bwMode="auto">
          <a:xfrm>
            <a:off x="4495800" y="381000"/>
            <a:ext cx="3373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r>
              <a:rPr lang="en-US" altLang="en-US" sz="9600">
                <a:latin typeface="Neutraface 2 Text Book" panose="020B0503020202020102" pitchFamily="34" charset="0"/>
              </a:rPr>
              <a:t>Q &amp; A</a:t>
            </a:r>
          </a:p>
        </p:txBody>
      </p:sp>
    </p:spTree>
    <p:extLst>
      <p:ext uri="{BB962C8B-B14F-4D97-AF65-F5344CB8AC3E}">
        <p14:creationId xmlns:p14="http://schemas.microsoft.com/office/powerpoint/2010/main" val="537565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941832"/>
          </a:xfrm>
        </p:spPr>
        <p:txBody>
          <a:bodyPr/>
          <a:lstStyle/>
          <a:p>
            <a:r>
              <a:rPr lang="en-US" dirty="0" smtClean="0"/>
              <a:t>Thank You!</a:t>
            </a:r>
            <a:endParaRPr lang="en-US" dirty="0"/>
          </a:p>
        </p:txBody>
      </p:sp>
      <p:sp>
        <p:nvSpPr>
          <p:cNvPr id="7" name="Text Placeholder 6"/>
          <p:cNvSpPr>
            <a:spLocks noGrp="1"/>
          </p:cNvSpPr>
          <p:nvPr>
            <p:ph type="body" idx="1"/>
          </p:nvPr>
        </p:nvSpPr>
        <p:spPr>
          <a:xfrm>
            <a:off x="2667000" y="2560638"/>
            <a:ext cx="6934200" cy="639762"/>
          </a:xfrm>
        </p:spPr>
        <p:txBody>
          <a:bodyPr>
            <a:noAutofit/>
          </a:bodyPr>
          <a:lstStyle/>
          <a:p>
            <a:pPr algn="ctr"/>
            <a:r>
              <a:rPr lang="en-US" sz="3200" b="0" dirty="0">
                <a:latin typeface="Neutraface 2 Text Demi" panose="020B0703020202020102" pitchFamily="34" charset="0"/>
                <a:hlinkClick r:id="rId3"/>
              </a:rPr>
              <a:t>www.literacyforward.org</a:t>
            </a:r>
            <a:endParaRPr lang="en-US" sz="3200" b="0" dirty="0">
              <a:latin typeface="Neutraface 2 Text Demi" panose="020B0703020202020102" pitchFamily="34" charset="0"/>
            </a:endParaRPr>
          </a:p>
        </p:txBody>
      </p:sp>
      <p:sp>
        <p:nvSpPr>
          <p:cNvPr id="10" name="TextBox 9"/>
          <p:cNvSpPr txBox="1"/>
          <p:nvPr/>
        </p:nvSpPr>
        <p:spPr>
          <a:xfrm>
            <a:off x="2514601" y="1371600"/>
            <a:ext cx="7315199" cy="1077218"/>
          </a:xfrm>
          <a:prstGeom prst="rect">
            <a:avLst/>
          </a:prstGeom>
          <a:noFill/>
        </p:spPr>
        <p:txBody>
          <a:bodyPr wrap="square" rtlCol="0">
            <a:spAutoFit/>
          </a:bodyPr>
          <a:lstStyle/>
          <a:p>
            <a:pPr algn="ctr"/>
            <a:r>
              <a:rPr lang="en-US" sz="3200" dirty="0">
                <a:solidFill>
                  <a:srgbClr val="414042"/>
                </a:solidFill>
                <a:latin typeface="Neutraface 2 Text Book" panose="020B0503020202020102" pitchFamily="34" charset="0"/>
              </a:rPr>
              <a:t>For more information or to ask a Literacy Forward-related question, please visit: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113" y="5008910"/>
            <a:ext cx="1667775" cy="1656656"/>
          </a:xfrm>
          <a:prstGeom prst="rect">
            <a:avLst/>
          </a:prstGeom>
        </p:spPr>
      </p:pic>
      <p:sp>
        <p:nvSpPr>
          <p:cNvPr id="8" name="Content Placeholder 4"/>
          <p:cNvSpPr>
            <a:spLocks noGrp="1"/>
          </p:cNvSpPr>
          <p:nvPr>
            <p:ph sz="half" idx="2"/>
          </p:nvPr>
        </p:nvSpPr>
        <p:spPr>
          <a:xfrm>
            <a:off x="861483" y="3311237"/>
            <a:ext cx="4400630" cy="2618509"/>
          </a:xfrm>
        </p:spPr>
        <p:txBody>
          <a:bodyPr>
            <a:noAutofit/>
          </a:bodyPr>
          <a:lstStyle/>
          <a:p>
            <a:pPr marL="0" indent="0">
              <a:buNone/>
            </a:pPr>
            <a:r>
              <a:rPr lang="en-US" dirty="0" smtClean="0"/>
              <a:t>Justin DeBrosse</a:t>
            </a:r>
          </a:p>
          <a:p>
            <a:pPr marL="0" indent="0">
              <a:buNone/>
            </a:pPr>
            <a:r>
              <a:rPr lang="en-US" dirty="0" smtClean="0"/>
              <a:t>Director of Instructional Quality</a:t>
            </a:r>
          </a:p>
          <a:p>
            <a:pPr marL="0" indent="0">
              <a:buNone/>
            </a:pPr>
            <a:r>
              <a:rPr lang="en-US" dirty="0" smtClean="0"/>
              <a:t>Literacy Coalition of Central Texas</a:t>
            </a:r>
            <a:endParaRPr lang="en-US" dirty="0"/>
          </a:p>
          <a:p>
            <a:pPr marL="0" indent="0">
              <a:buNone/>
            </a:pPr>
            <a:r>
              <a:rPr lang="en-US" dirty="0" smtClean="0">
                <a:hlinkClick r:id="rId5"/>
              </a:rPr>
              <a:t>jdebrosse@willread.org</a:t>
            </a:r>
            <a:endParaRPr lang="en-US" dirty="0"/>
          </a:p>
          <a:p>
            <a:pPr marL="0" indent="0">
              <a:buNone/>
            </a:pPr>
            <a:r>
              <a:rPr lang="en-US" dirty="0"/>
              <a:t>(512) </a:t>
            </a:r>
            <a:r>
              <a:rPr lang="en-US" dirty="0" smtClean="0"/>
              <a:t>326-8655 x.104</a:t>
            </a:r>
            <a:endParaRPr lang="en-US" dirty="0"/>
          </a:p>
          <a:p>
            <a:pPr>
              <a:buNone/>
            </a:pPr>
            <a:endParaRPr lang="en-US" dirty="0"/>
          </a:p>
        </p:txBody>
      </p:sp>
      <p:sp>
        <p:nvSpPr>
          <p:cNvPr id="11" name="Content Placeholder 4"/>
          <p:cNvSpPr>
            <a:spLocks noGrp="1"/>
          </p:cNvSpPr>
          <p:nvPr>
            <p:ph sz="half" idx="2"/>
          </p:nvPr>
        </p:nvSpPr>
        <p:spPr>
          <a:xfrm>
            <a:off x="7228051" y="3311237"/>
            <a:ext cx="4102467" cy="2618509"/>
          </a:xfrm>
        </p:spPr>
        <p:txBody>
          <a:bodyPr>
            <a:noAutofit/>
          </a:bodyPr>
          <a:lstStyle/>
          <a:p>
            <a:pPr marL="0" indent="0">
              <a:buNone/>
            </a:pPr>
            <a:r>
              <a:rPr lang="en-US" dirty="0"/>
              <a:t>Karen Green</a:t>
            </a:r>
          </a:p>
          <a:p>
            <a:pPr marL="0" indent="0">
              <a:buNone/>
            </a:pPr>
            <a:r>
              <a:rPr lang="en-US" dirty="0"/>
              <a:t>Family Literacy and </a:t>
            </a:r>
            <a:r>
              <a:rPr lang="en-US" dirty="0" smtClean="0"/>
              <a:t>Social Services </a:t>
            </a:r>
            <a:r>
              <a:rPr lang="en-US" dirty="0"/>
              <a:t>Manager</a:t>
            </a:r>
          </a:p>
          <a:p>
            <a:pPr marL="0" indent="0">
              <a:buNone/>
            </a:pPr>
            <a:r>
              <a:rPr lang="en-US" dirty="0"/>
              <a:t>El </a:t>
            </a:r>
            <a:r>
              <a:rPr lang="en-US" dirty="0" err="1"/>
              <a:t>Buen</a:t>
            </a:r>
            <a:r>
              <a:rPr lang="en-US" dirty="0"/>
              <a:t> </a:t>
            </a:r>
            <a:r>
              <a:rPr lang="en-US" dirty="0" err="1"/>
              <a:t>Samaritano</a:t>
            </a:r>
            <a:endParaRPr lang="en-US" dirty="0"/>
          </a:p>
          <a:p>
            <a:pPr marL="0" indent="0">
              <a:buNone/>
            </a:pPr>
            <a:r>
              <a:rPr lang="en-US" dirty="0">
                <a:hlinkClick r:id="rId6"/>
              </a:rPr>
              <a:t>kgreen@elbuen.org</a:t>
            </a:r>
            <a:endParaRPr lang="en-US" dirty="0"/>
          </a:p>
          <a:p>
            <a:pPr marL="0" indent="0">
              <a:buNone/>
            </a:pPr>
            <a:r>
              <a:rPr lang="en-US" dirty="0"/>
              <a:t>(512) 439-0739 </a:t>
            </a:r>
          </a:p>
          <a:p>
            <a:pPr>
              <a:buNone/>
            </a:pPr>
            <a:endParaRPr lang="en-US" dirty="0"/>
          </a:p>
        </p:txBody>
      </p:sp>
    </p:spTree>
    <p:extLst>
      <p:ext uri="{BB962C8B-B14F-4D97-AF65-F5344CB8AC3E}">
        <p14:creationId xmlns:p14="http://schemas.microsoft.com/office/powerpoint/2010/main" val="1535165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1035423" y="2084295"/>
            <a:ext cx="10121153" cy="4504763"/>
          </a:xfrm>
        </p:spPr>
        <p:txBody>
          <a:bodyPr>
            <a:normAutofit/>
          </a:bodyPr>
          <a:lstStyle/>
          <a:p>
            <a:pPr marL="0" indent="0">
              <a:buNone/>
            </a:pPr>
            <a:r>
              <a:rPr lang="en-US" dirty="0" smtClean="0"/>
              <a:t>Our students often lack the means to advocate for themselves in many situations. </a:t>
            </a:r>
          </a:p>
          <a:p>
            <a:pPr marL="0" indent="0">
              <a:buNone/>
            </a:pPr>
            <a:endParaRPr lang="en-US" dirty="0"/>
          </a:p>
          <a:p>
            <a:r>
              <a:rPr lang="en-US" dirty="0" smtClean="0"/>
              <a:t>Police Officers</a:t>
            </a:r>
          </a:p>
          <a:p>
            <a:r>
              <a:rPr lang="en-US" dirty="0" smtClean="0"/>
              <a:t>Landlords</a:t>
            </a:r>
          </a:p>
          <a:p>
            <a:r>
              <a:rPr lang="en-US" dirty="0" smtClean="0"/>
              <a:t>Employers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161" y="3523129"/>
            <a:ext cx="3936681" cy="2958353"/>
          </a:xfrm>
          <a:prstGeom prst="rect">
            <a:avLst/>
          </a:prstGeom>
        </p:spPr>
      </p:pic>
    </p:spTree>
    <p:extLst>
      <p:ext uri="{BB962C8B-B14F-4D97-AF65-F5344CB8AC3E}">
        <p14:creationId xmlns:p14="http://schemas.microsoft.com/office/powerpoint/2010/main" val="79362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B3D1A">
              <a:alpha val="25000"/>
            </a:srgbClr>
          </a:solidFill>
          <a:ln>
            <a:solidFill>
              <a:srgbClr val="006C91"/>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smtClean="0"/>
              <a:t>English Forward Training System</a:t>
            </a:r>
            <a:endParaRPr lang="en-US" dirty="0"/>
          </a:p>
        </p:txBody>
      </p:sp>
      <p:sp>
        <p:nvSpPr>
          <p:cNvPr id="3" name="Content Placeholder 2"/>
          <p:cNvSpPr>
            <a:spLocks noGrp="1"/>
          </p:cNvSpPr>
          <p:nvPr>
            <p:ph idx="1"/>
          </p:nvPr>
        </p:nvSpPr>
        <p:spPr>
          <a:xfrm>
            <a:off x="1981200" y="1600200"/>
            <a:ext cx="8229600" cy="4876800"/>
          </a:xfrm>
        </p:spPr>
        <p:txBody>
          <a:bodyPr>
            <a:normAutofit fontScale="70000" lnSpcReduction="20000"/>
          </a:bodyPr>
          <a:lstStyle/>
          <a:p>
            <a:r>
              <a:rPr lang="en-US" dirty="0" smtClean="0"/>
              <a:t>Developed by the </a:t>
            </a:r>
            <a:r>
              <a:rPr lang="en-US" dirty="0" smtClean="0">
                <a:solidFill>
                  <a:srgbClr val="B80007"/>
                </a:solidFill>
              </a:rPr>
              <a:t>Literacy Coalition of Central Texas </a:t>
            </a:r>
            <a:r>
              <a:rPr lang="en-US" dirty="0" smtClean="0"/>
              <a:t>in collaboration with </a:t>
            </a:r>
            <a:r>
              <a:rPr lang="en-US" dirty="0" smtClean="0">
                <a:solidFill>
                  <a:srgbClr val="B80007"/>
                </a:solidFill>
              </a:rPr>
              <a:t>Dr. Heide </a:t>
            </a:r>
            <a:r>
              <a:rPr lang="en-US" dirty="0" err="1" smtClean="0">
                <a:solidFill>
                  <a:srgbClr val="B80007"/>
                </a:solidFill>
              </a:rPr>
              <a:t>Spruck</a:t>
            </a:r>
            <a:r>
              <a:rPr lang="en-US" dirty="0" smtClean="0">
                <a:solidFill>
                  <a:srgbClr val="B80007"/>
                </a:solidFill>
              </a:rPr>
              <a:t> Wrigley</a:t>
            </a:r>
          </a:p>
          <a:p>
            <a:endParaRPr lang="en-US" dirty="0" smtClean="0">
              <a:solidFill>
                <a:srgbClr val="C00000"/>
              </a:solidFill>
            </a:endParaRPr>
          </a:p>
          <a:p>
            <a:r>
              <a:rPr lang="en-US" dirty="0" smtClean="0"/>
              <a:t>1</a:t>
            </a:r>
            <a:r>
              <a:rPr lang="en-US" baseline="30000" dirty="0" smtClean="0"/>
              <a:t>st</a:t>
            </a:r>
            <a:r>
              <a:rPr lang="en-US" dirty="0" smtClean="0"/>
              <a:t> edition developed in 2008; 3</a:t>
            </a:r>
            <a:r>
              <a:rPr lang="en-US" baseline="30000" dirty="0" smtClean="0"/>
              <a:t>rd</a:t>
            </a:r>
            <a:r>
              <a:rPr lang="en-US" dirty="0" smtClean="0"/>
              <a:t> (current) edition developed in 2012; training system replication piloted nationwide in 2013</a:t>
            </a:r>
          </a:p>
          <a:p>
            <a:endParaRPr lang="en-US" dirty="0" smtClean="0"/>
          </a:p>
          <a:p>
            <a:r>
              <a:rPr lang="en-US" dirty="0" smtClean="0"/>
              <a:t>Reflects the most recent research in the field of adult second language acquisition</a:t>
            </a:r>
          </a:p>
          <a:p>
            <a:endParaRPr lang="en-US" dirty="0" smtClean="0"/>
          </a:p>
          <a:p>
            <a:r>
              <a:rPr lang="en-US" dirty="0" smtClean="0"/>
              <a:t>Developed with input from students, teachers, and programs</a:t>
            </a:r>
          </a:p>
          <a:p>
            <a:endParaRPr lang="en-US" dirty="0" smtClean="0"/>
          </a:p>
          <a:p>
            <a:r>
              <a:rPr lang="en-US" dirty="0" smtClean="0"/>
              <a:t>Developed at the request of and to meet the needs of community-based organizations</a:t>
            </a:r>
          </a:p>
          <a:p>
            <a:pPr lvl="1"/>
            <a:r>
              <a:rPr lang="en-US" dirty="0" smtClean="0"/>
              <a:t>Limited resources</a:t>
            </a:r>
          </a:p>
          <a:p>
            <a:pPr lvl="1"/>
            <a:r>
              <a:rPr lang="en-US" dirty="0" smtClean="0"/>
              <a:t>Volunteer instructors with no prior teaching experience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713" y="4655127"/>
            <a:ext cx="2052760" cy="2039074"/>
          </a:xfrm>
          <a:prstGeom prst="rect">
            <a:avLst/>
          </a:prstGeom>
        </p:spPr>
      </p:pic>
    </p:spTree>
    <p:extLst>
      <p:ext uri="{BB962C8B-B14F-4D97-AF65-F5344CB8AC3E}">
        <p14:creationId xmlns:p14="http://schemas.microsoft.com/office/powerpoint/2010/main" val="3489353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English Forward Curriculum</a:t>
            </a:r>
            <a:endParaRPr lang="en-US" dirty="0"/>
          </a:p>
        </p:txBody>
      </p:sp>
      <p:sp>
        <p:nvSpPr>
          <p:cNvPr id="3" name="Content Placeholder 2"/>
          <p:cNvSpPr>
            <a:spLocks noGrp="1"/>
          </p:cNvSpPr>
          <p:nvPr>
            <p:ph idx="1"/>
          </p:nvPr>
        </p:nvSpPr>
        <p:spPr>
          <a:xfrm>
            <a:off x="1981200" y="1600200"/>
            <a:ext cx="6400800" cy="5105400"/>
          </a:xfrm>
        </p:spPr>
        <p:txBody>
          <a:bodyPr>
            <a:normAutofit/>
          </a:bodyPr>
          <a:lstStyle/>
          <a:p>
            <a:pPr>
              <a:buNone/>
            </a:pPr>
            <a:r>
              <a:rPr lang="en-US" dirty="0" smtClean="0"/>
              <a:t>Overview:</a:t>
            </a:r>
          </a:p>
          <a:p>
            <a:r>
              <a:rPr lang="en-US" sz="2800" dirty="0" smtClean="0"/>
              <a:t>Developed in 2012; 3</a:t>
            </a:r>
            <a:r>
              <a:rPr lang="en-US" sz="2800" baseline="30000" dirty="0" smtClean="0"/>
              <a:t>rd</a:t>
            </a:r>
            <a:r>
              <a:rPr lang="en-US" sz="2800" dirty="0" smtClean="0"/>
              <a:t> edition of the training system</a:t>
            </a:r>
          </a:p>
          <a:p>
            <a:r>
              <a:rPr lang="en-US" sz="2800" dirty="0" smtClean="0"/>
              <a:t>Developed </a:t>
            </a:r>
            <a:r>
              <a:rPr lang="en-US" sz="2800" dirty="0" smtClean="0">
                <a:solidFill>
                  <a:srgbClr val="B80007"/>
                </a:solidFill>
              </a:rPr>
              <a:t>at the request of CBOs </a:t>
            </a:r>
          </a:p>
          <a:p>
            <a:pPr marL="400050" lvl="1" indent="0">
              <a:buNone/>
            </a:pPr>
            <a:r>
              <a:rPr lang="en-US" dirty="0" smtClean="0"/>
              <a:t>and </a:t>
            </a:r>
            <a:r>
              <a:rPr lang="en-US" dirty="0" smtClean="0">
                <a:solidFill>
                  <a:srgbClr val="B80007"/>
                </a:solidFill>
              </a:rPr>
              <a:t>with their needs in mind</a:t>
            </a:r>
          </a:p>
          <a:p>
            <a:r>
              <a:rPr lang="en-US" sz="2800" dirty="0" smtClean="0"/>
              <a:t>Developed in consult with Dr. Heide Wrigley</a:t>
            </a:r>
          </a:p>
          <a:p>
            <a:r>
              <a:rPr lang="en-US" sz="2800" dirty="0" smtClean="0"/>
              <a:t>Only available to English Forward-trained instructors</a:t>
            </a:r>
            <a:endParaRPr lang="en-US" sz="2800" dirty="0"/>
          </a:p>
        </p:txBody>
      </p:sp>
      <p:pic>
        <p:nvPicPr>
          <p:cNvPr id="4" name="Picture 3" descr="EFC Image.jpg"/>
          <p:cNvPicPr>
            <a:picLocks noChangeAspect="1"/>
          </p:cNvPicPr>
          <p:nvPr/>
        </p:nvPicPr>
        <p:blipFill>
          <a:blip r:embed="rId3" cstate="print"/>
          <a:stretch>
            <a:fillRect/>
          </a:stretch>
        </p:blipFill>
        <p:spPr>
          <a:xfrm>
            <a:off x="8077200" y="2743200"/>
            <a:ext cx="2362200" cy="2362200"/>
          </a:xfrm>
          <a:prstGeom prst="rect">
            <a:avLst/>
          </a:prstGeom>
          <a:ln w="19050">
            <a:solidFill>
              <a:srgbClr val="B80007"/>
            </a:solidFill>
          </a:ln>
        </p:spPr>
      </p:pic>
    </p:spTree>
    <p:extLst>
      <p:ext uri="{BB962C8B-B14F-4D97-AF65-F5344CB8AC3E}">
        <p14:creationId xmlns:p14="http://schemas.microsoft.com/office/powerpoint/2010/main" val="14833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5" presetClass="emph" presetSubtype="4" nodeType="withEffect">
                                  <p:stCondLst>
                                    <p:cond delay="0"/>
                                  </p:stCondLst>
                                  <p:childTnLst>
                                    <p:set>
                                      <p:cBhvr override="childStyle">
                                        <p:cTn id="8" dur="indefinite"/>
                                        <p:tgtEl>
                                          <p:spTgt spid="3">
                                            <p:txEl>
                                              <p:pRg st="5" end="5"/>
                                            </p:txEl>
                                          </p:spTgt>
                                        </p:tgtEl>
                                        <p:attrNameLst>
                                          <p:attrName>style.fontStyle</p:attrName>
                                        </p:attrNameLst>
                                      </p:cBhvr>
                                      <p:to>
                                        <p:strVal val="normal"/>
                                      </p:to>
                                    </p:set>
                                    <p:set>
                                      <p:cBhvr override="childStyle">
                                        <p:cTn id="9" dur="indefinite"/>
                                        <p:tgtEl>
                                          <p:spTgt spid="3">
                                            <p:txEl>
                                              <p:pRg st="5" end="5"/>
                                            </p:txEl>
                                          </p:spTgt>
                                        </p:tgtEl>
                                        <p:attrNameLst>
                                          <p:attrName>style.fontWeight</p:attrName>
                                        </p:attrNameLst>
                                      </p:cBhvr>
                                      <p:to>
                                        <p:strVal val="normal"/>
                                      </p:to>
                                    </p:set>
                                    <p:set>
                                      <p:cBhvr override="childStyle">
                                        <p:cTn id="10" dur="indefinite"/>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1" y="1295400"/>
            <a:ext cx="4234543" cy="5410200"/>
          </a:xfrm>
          <a:prstGeom prst="rect">
            <a:avLst/>
          </a:prstGeom>
          <a:solidFill>
            <a:srgbClr val="5C5857">
              <a:alpha val="50000"/>
            </a:srgbClr>
          </a:solidFill>
          <a:ln>
            <a:solidFill>
              <a:srgbClr val="B80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Z:\Literacy Forward\Images and Forms\Images\The Lesson Flow Diagram2_Jessic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81401" y="533401"/>
            <a:ext cx="5093825" cy="6642847"/>
          </a:xfrm>
          <a:prstGeom prst="rect">
            <a:avLst/>
          </a:prstGeom>
          <a:noFill/>
        </p:spPr>
      </p:pic>
      <p:sp>
        <p:nvSpPr>
          <p:cNvPr id="2" name="Title 1"/>
          <p:cNvSpPr>
            <a:spLocks noGrp="1"/>
          </p:cNvSpPr>
          <p:nvPr>
            <p:ph type="title"/>
          </p:nvPr>
        </p:nvSpPr>
        <p:spPr>
          <a:xfrm>
            <a:off x="1524001" y="274638"/>
            <a:ext cx="9074021" cy="944562"/>
          </a:xfrm>
        </p:spPr>
        <p:txBody>
          <a:bodyPr/>
          <a:lstStyle/>
          <a:p>
            <a:r>
              <a:rPr lang="en-US" dirty="0" smtClean="0"/>
              <a:t>The English Forward Lesson Flow</a:t>
            </a:r>
          </a:p>
        </p:txBody>
      </p:sp>
      <p:sp>
        <p:nvSpPr>
          <p:cNvPr id="4" name="TextBox 3"/>
          <p:cNvSpPr txBox="1"/>
          <p:nvPr/>
        </p:nvSpPr>
        <p:spPr>
          <a:xfrm>
            <a:off x="1627908" y="6043136"/>
            <a:ext cx="2165392" cy="738664"/>
          </a:xfrm>
          <a:prstGeom prst="rect">
            <a:avLst/>
          </a:prstGeom>
          <a:noFill/>
        </p:spPr>
        <p:txBody>
          <a:bodyPr wrap="square" rtlCol="0">
            <a:spAutoFit/>
          </a:bodyPr>
          <a:lstStyle/>
          <a:p>
            <a:r>
              <a:rPr lang="en-US" sz="1400" dirty="0">
                <a:solidFill>
                  <a:srgbClr val="414042"/>
                </a:solidFill>
                <a:latin typeface="Neutraface 2 Text Book" panose="020B0503020202020102" pitchFamily="34" charset="0"/>
              </a:rPr>
              <a:t>Lesson Flow adapted from ESL by Design by </a:t>
            </a:r>
            <a:r>
              <a:rPr lang="en-US" sz="1400" dirty="0" err="1">
                <a:solidFill>
                  <a:srgbClr val="414042"/>
                </a:solidFill>
                <a:latin typeface="Neutraface 2 Text Book" panose="020B0503020202020102" pitchFamily="34" charset="0"/>
              </a:rPr>
              <a:t>Literacywork</a:t>
            </a:r>
            <a:r>
              <a:rPr lang="en-US" sz="1400" dirty="0">
                <a:solidFill>
                  <a:srgbClr val="414042"/>
                </a:solidFill>
                <a:latin typeface="Neutraface 2 Text Book" panose="020B0503020202020102" pitchFamily="34" charset="0"/>
              </a:rPr>
              <a:t> International</a:t>
            </a:r>
          </a:p>
        </p:txBody>
      </p:sp>
    </p:spTree>
    <p:extLst>
      <p:ext uri="{BB962C8B-B14F-4D97-AF65-F5344CB8AC3E}">
        <p14:creationId xmlns:p14="http://schemas.microsoft.com/office/powerpoint/2010/main" val="2872015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8.3 A Traffic Stop</a:t>
            </a:r>
            <a:endParaRPr lang="en-US" dirty="0"/>
          </a:p>
        </p:txBody>
      </p:sp>
      <p:pic>
        <p:nvPicPr>
          <p:cNvPr id="1026" name="Picture 2" descr="C:\Users\Volunteer\Dropbox\Curriculum - Jessica\••FINAL-1.15.13••\Supplemental HR pdfs\PPT\PulledOver\jpg\PulledOverPPT.jpg"/>
          <p:cNvPicPr>
            <a:picLocks noGrp="1" noChangeAspect="1" noChangeArrowheads="1"/>
          </p:cNvPicPr>
          <p:nvPr>
            <p:ph idx="1"/>
          </p:nvPr>
        </p:nvPicPr>
        <p:blipFill>
          <a:blip r:embed="rId3" cstate="print"/>
          <a:stretch>
            <a:fillRect/>
          </a:stretch>
        </p:blipFill>
        <p:spPr bwMode="auto">
          <a:xfrm>
            <a:off x="3078692" y="1600201"/>
            <a:ext cx="6034617" cy="4525963"/>
          </a:xfrm>
          <a:prstGeom prst="rect">
            <a:avLst/>
          </a:prstGeom>
          <a:noFill/>
        </p:spPr>
      </p:pic>
      <p:sp>
        <p:nvSpPr>
          <p:cNvPr id="6" name="TextBox 5"/>
          <p:cNvSpPr txBox="1"/>
          <p:nvPr/>
        </p:nvSpPr>
        <p:spPr>
          <a:xfrm>
            <a:off x="6705601" y="6172201"/>
            <a:ext cx="3734099" cy="830997"/>
          </a:xfrm>
          <a:prstGeom prst="rect">
            <a:avLst/>
          </a:prstGeom>
          <a:noFill/>
        </p:spPr>
        <p:txBody>
          <a:bodyPr wrap="none" rtlCol="0">
            <a:spAutoFit/>
          </a:bodyPr>
          <a:lstStyle/>
          <a:p>
            <a:r>
              <a:rPr lang="en-US" sz="2400" dirty="0">
                <a:solidFill>
                  <a:srgbClr val="006C91"/>
                </a:solidFill>
                <a:latin typeface="Neutraface 2 Text Book" panose="020B0503020202020102" pitchFamily="34" charset="0"/>
              </a:rPr>
              <a:t>Strategy: Teaching with PPT</a:t>
            </a:r>
          </a:p>
          <a:p>
            <a:endParaRPr lang="en-US" sz="2400" dirty="0">
              <a:solidFill>
                <a:srgbClr val="006C91"/>
              </a:solidFill>
              <a:latin typeface="Neutraface 2 Text Book" panose="020B0503020202020102" pitchFamily="34" charset="0"/>
            </a:endParaRPr>
          </a:p>
        </p:txBody>
      </p:sp>
    </p:spTree>
    <p:extLst>
      <p:ext uri="{BB962C8B-B14F-4D97-AF65-F5344CB8AC3E}">
        <p14:creationId xmlns:p14="http://schemas.microsoft.com/office/powerpoint/2010/main" val="73974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olunteer\Dropbox\Curriculum - Jessica\••FINAL-1.15.13••\Supplemental HR pdfs\PPT\PulledOver\jpg\PulledOverPPT2.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104213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olunteer\Dropbox\Curriculum - Jessica\••FINAL-1.15.13••\Supplemental HR pdfs\PPT\PulledOver\jpg\PulledOverPPT3.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646929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B5121B"/>
      </a:hlink>
      <a:folHlink>
        <a:srgbClr val="B5121B"/>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1890</Words>
  <Application>Microsoft Office PowerPoint</Application>
  <PresentationFormat>Widescreen</PresentationFormat>
  <Paragraphs>270</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Neutraface 2 Text Bold</vt:lpstr>
      <vt:lpstr>Neutraface 2 Text Book</vt:lpstr>
      <vt:lpstr>Neutraface 2 Text Demi</vt:lpstr>
      <vt:lpstr>Perpetua</vt:lpstr>
      <vt:lpstr>1_Office Theme</vt:lpstr>
      <vt:lpstr>PowerPoint Presentation</vt:lpstr>
      <vt:lpstr>Outline</vt:lpstr>
      <vt:lpstr>The Challenge</vt:lpstr>
      <vt:lpstr>English Forward Training System</vt:lpstr>
      <vt:lpstr>The English Forward Curriculum</vt:lpstr>
      <vt:lpstr>The English Forward Lesson Flow</vt:lpstr>
      <vt:lpstr>Lesson 8.3 A Traffic Stop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8.3 A Traffic Stop</vt:lpstr>
      <vt:lpstr>Steps 4-6 of the lesson</vt:lpstr>
      <vt:lpstr>To Learn More</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Adult ESL Students to Succeed in Courageous Conversations</dc:title>
  <dc:creator>Justin DeBrosse</dc:creator>
  <cp:lastModifiedBy>Justin DeBrosse</cp:lastModifiedBy>
  <cp:revision>30</cp:revision>
  <dcterms:created xsi:type="dcterms:W3CDTF">2016-10-13T15:22:44Z</dcterms:created>
  <dcterms:modified xsi:type="dcterms:W3CDTF">2016-10-25T21:53:08Z</dcterms:modified>
</cp:coreProperties>
</file>